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56" r:id="rId3"/>
    <p:sldId id="322" r:id="rId4"/>
    <p:sldId id="336" r:id="rId5"/>
    <p:sldId id="337" r:id="rId6"/>
    <p:sldId id="323" r:id="rId7"/>
    <p:sldId id="338" r:id="rId8"/>
    <p:sldId id="340" r:id="rId9"/>
    <p:sldId id="334" r:id="rId10"/>
    <p:sldId id="342" r:id="rId11"/>
    <p:sldId id="335" r:id="rId12"/>
    <p:sldId id="344" r:id="rId13"/>
    <p:sldId id="345" r:id="rId14"/>
    <p:sldId id="346" r:id="rId15"/>
    <p:sldId id="260" r:id="rId16"/>
    <p:sldId id="339" r:id="rId17"/>
    <p:sldId id="356" r:id="rId18"/>
    <p:sldId id="350" r:id="rId19"/>
    <p:sldId id="351" r:id="rId20"/>
    <p:sldId id="352" r:id="rId21"/>
    <p:sldId id="353" r:id="rId22"/>
    <p:sldId id="354" r:id="rId23"/>
    <p:sldId id="355" r:id="rId24"/>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343" autoAdjust="0"/>
  </p:normalViewPr>
  <p:slideViewPr>
    <p:cSldViewPr snapToGrid="0">
      <p:cViewPr varScale="1">
        <p:scale>
          <a:sx n="110" d="100"/>
          <a:sy n="110" d="100"/>
        </p:scale>
        <p:origin x="102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1AD3AA9D-F374-4627-B33D-3522620EE744}" type="datetimeFigureOut">
              <a:rPr lang="en-US" smtClean="0"/>
              <a:t>11/1/2021</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376DD49F-8664-4991-B352-1723F0A87323}" type="slidenum">
              <a:rPr lang="en-US" smtClean="0"/>
              <a:t>‹#›</a:t>
            </a:fld>
            <a:endParaRPr lang="en-US"/>
          </a:p>
        </p:txBody>
      </p:sp>
    </p:spTree>
    <p:extLst>
      <p:ext uri="{BB962C8B-B14F-4D97-AF65-F5344CB8AC3E}">
        <p14:creationId xmlns:p14="http://schemas.microsoft.com/office/powerpoint/2010/main" val="4116476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EEB79D-4C5B-084F-98C8-C24C85087C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148395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6DD49F-8664-4991-B352-1723F0A87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4180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6DD49F-8664-4991-B352-1723F0A87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5526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6DD49F-8664-4991-B352-1723F0A87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00357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6DD49F-8664-4991-B352-1723F0A87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4409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EEB79D-4C5B-084F-98C8-C24C85087C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69202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6DD49F-8664-4991-B352-1723F0A87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15019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EEB79D-4C5B-084F-98C8-C24C85087C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962877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6DD49F-8664-4991-B352-1723F0A87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13824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6DD49F-8664-4991-B352-1723F0A87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97845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6DD49F-8664-4991-B352-1723F0A87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3956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6DD49F-8664-4991-B352-1723F0A87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49415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6DD49F-8664-4991-B352-1723F0A87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23536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6DD49F-8664-4991-B352-1723F0A87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14235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6DD49F-8664-4991-B352-1723F0A87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6674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6DD49F-8664-4991-B352-1723F0A87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1866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6DD49F-8664-4991-B352-1723F0A87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2833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6DD49F-8664-4991-B352-1723F0A87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3790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6DD49F-8664-4991-B352-1723F0A87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0808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6DD49F-8664-4991-B352-1723F0A87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2018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6DD49F-8664-4991-B352-1723F0A87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7748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6DD49F-8664-4991-B352-1723F0A87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5976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A5ECA534-C926-49C5-A073-A1499E492404}"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02728B-44A6-48A9-9850-E834E49C8380}" type="slidenum">
              <a:rPr lang="en-US" smtClean="0"/>
              <a:t>‹#›</a:t>
            </a:fld>
            <a:endParaRPr lang="en-US"/>
          </a:p>
        </p:txBody>
      </p:sp>
    </p:spTree>
    <p:extLst>
      <p:ext uri="{BB962C8B-B14F-4D97-AF65-F5344CB8AC3E}">
        <p14:creationId xmlns:p14="http://schemas.microsoft.com/office/powerpoint/2010/main" val="1912199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ECA534-C926-49C5-A073-A1499E492404}"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02728B-44A6-48A9-9850-E834E49C8380}" type="slidenum">
              <a:rPr lang="en-US" smtClean="0"/>
              <a:t>‹#›</a:t>
            </a:fld>
            <a:endParaRPr lang="en-US"/>
          </a:p>
        </p:txBody>
      </p:sp>
    </p:spTree>
    <p:extLst>
      <p:ext uri="{BB962C8B-B14F-4D97-AF65-F5344CB8AC3E}">
        <p14:creationId xmlns:p14="http://schemas.microsoft.com/office/powerpoint/2010/main" val="408201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ECA534-C926-49C5-A073-A1499E492404}"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02728B-44A6-48A9-9850-E834E49C8380}" type="slidenum">
              <a:rPr lang="en-US" smtClean="0"/>
              <a:t>‹#›</a:t>
            </a:fld>
            <a:endParaRPr lang="en-US"/>
          </a:p>
        </p:txBody>
      </p:sp>
    </p:spTree>
    <p:extLst>
      <p:ext uri="{BB962C8B-B14F-4D97-AF65-F5344CB8AC3E}">
        <p14:creationId xmlns:p14="http://schemas.microsoft.com/office/powerpoint/2010/main" val="709537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221127"/>
            <a:ext cx="9144000" cy="1647955"/>
          </a:xfrm>
        </p:spPr>
        <p:txBody>
          <a:bodyPr anchor="b"/>
          <a:lstStyle/>
          <a:p>
            <a:r>
              <a:rPr lang="en-US" dirty="0"/>
              <a:t>Click to edit Master title style</a:t>
            </a:r>
          </a:p>
        </p:txBody>
      </p:sp>
      <p:sp>
        <p:nvSpPr>
          <p:cNvPr id="3" name="Subtitle 2"/>
          <p:cNvSpPr>
            <a:spLocks noGrp="1"/>
          </p:cNvSpPr>
          <p:nvPr>
            <p:ph type="subTitle" idx="1"/>
          </p:nvPr>
        </p:nvSpPr>
        <p:spPr>
          <a:xfrm>
            <a:off x="0" y="3869083"/>
            <a:ext cx="9144000" cy="1411152"/>
          </a:xfrm>
        </p:spPr>
        <p:txBody>
          <a:bodyPr anchor="t"/>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grpSp>
        <p:nvGrpSpPr>
          <p:cNvPr id="7" name="Group 6"/>
          <p:cNvGrpSpPr/>
          <p:nvPr userDrawn="1"/>
        </p:nvGrpSpPr>
        <p:grpSpPr>
          <a:xfrm>
            <a:off x="0" y="0"/>
            <a:ext cx="9144000" cy="534832"/>
            <a:chOff x="0" y="5981700"/>
            <a:chExt cx="9144000" cy="72739"/>
          </a:xfrm>
        </p:grpSpPr>
        <p:sp>
          <p:nvSpPr>
            <p:cNvPr id="8" name="Rectangle 7"/>
            <p:cNvSpPr/>
            <p:nvPr userDrawn="1"/>
          </p:nvSpPr>
          <p:spPr>
            <a:xfrm>
              <a:off x="0" y="5981700"/>
              <a:ext cx="2286000" cy="7273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2286000" y="5981700"/>
              <a:ext cx="2286000" cy="7273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4572000" y="5981700"/>
              <a:ext cx="2286000" cy="7273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userDrawn="1"/>
          </p:nvSpPr>
          <p:spPr>
            <a:xfrm>
              <a:off x="6858000" y="5981700"/>
              <a:ext cx="2286000" cy="7273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2" name="Picture 11" descr="ddoe.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078448" y="5924871"/>
            <a:ext cx="2608191" cy="866840"/>
          </a:xfrm>
          <a:prstGeom prst="rect">
            <a:avLst/>
          </a:prstGeom>
        </p:spPr>
      </p:pic>
      <p:grpSp>
        <p:nvGrpSpPr>
          <p:cNvPr id="13" name="Group 12"/>
          <p:cNvGrpSpPr/>
          <p:nvPr userDrawn="1"/>
        </p:nvGrpSpPr>
        <p:grpSpPr>
          <a:xfrm>
            <a:off x="0" y="5280235"/>
            <a:ext cx="9144000" cy="534832"/>
            <a:chOff x="0" y="5981700"/>
            <a:chExt cx="9144000" cy="72739"/>
          </a:xfrm>
        </p:grpSpPr>
        <p:sp>
          <p:nvSpPr>
            <p:cNvPr id="14" name="Rectangle 13"/>
            <p:cNvSpPr/>
            <p:nvPr userDrawn="1"/>
          </p:nvSpPr>
          <p:spPr>
            <a:xfrm>
              <a:off x="0" y="5981700"/>
              <a:ext cx="2286000" cy="7273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2286000" y="5981700"/>
              <a:ext cx="2286000" cy="7273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userDrawn="1"/>
          </p:nvSpPr>
          <p:spPr>
            <a:xfrm>
              <a:off x="4572000" y="5981700"/>
              <a:ext cx="2286000" cy="7273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userDrawn="1"/>
          </p:nvSpPr>
          <p:spPr>
            <a:xfrm>
              <a:off x="6858000" y="5981700"/>
              <a:ext cx="2286000" cy="7273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8" name="Picture 17" descr="early1.jpg"/>
          <p:cNvPicPr>
            <a:picLocks noChangeAspect="1"/>
          </p:cNvPicPr>
          <p:nvPr userDrawn="1"/>
        </p:nvPicPr>
        <p:blipFill>
          <a:blip r:embed="rId3"/>
          <a:srcRect l="5959" t="11585" b="5626"/>
          <a:stretch>
            <a:fillRect/>
          </a:stretch>
        </p:blipFill>
        <p:spPr>
          <a:xfrm>
            <a:off x="0" y="534833"/>
            <a:ext cx="2280309" cy="1686293"/>
          </a:xfrm>
          <a:prstGeom prst="rect">
            <a:avLst/>
          </a:prstGeom>
        </p:spPr>
      </p:pic>
      <p:pic>
        <p:nvPicPr>
          <p:cNvPr id="19" name="Picture 18"/>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4576735" y="534832"/>
            <a:ext cx="2288089" cy="1686295"/>
          </a:xfrm>
          <a:prstGeom prst="rect">
            <a:avLst/>
          </a:prstGeom>
        </p:spPr>
      </p:pic>
      <p:pic>
        <p:nvPicPr>
          <p:cNvPr id="20" name="Picture 19" descr="2013.34.jpg"/>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a:off x="6851807" y="534832"/>
            <a:ext cx="2296426" cy="1686295"/>
          </a:xfrm>
          <a:prstGeom prst="rect">
            <a:avLst/>
          </a:prstGeom>
        </p:spPr>
      </p:pic>
      <p:pic>
        <p:nvPicPr>
          <p:cNvPr id="21" name="Picture 20"/>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2280309" y="534833"/>
            <a:ext cx="2296426" cy="1686293"/>
          </a:xfrm>
          <a:prstGeom prst="rect">
            <a:avLst/>
          </a:prstGeom>
        </p:spPr>
      </p:pic>
    </p:spTree>
    <p:extLst>
      <p:ext uri="{BB962C8B-B14F-4D97-AF65-F5344CB8AC3E}">
        <p14:creationId xmlns:p14="http://schemas.microsoft.com/office/powerpoint/2010/main" val="279033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457200" y="6486835"/>
            <a:ext cx="5562600" cy="365125"/>
          </a:xfrm>
        </p:spPr>
        <p:txBody>
          <a:bodyPr/>
          <a:lstStyle>
            <a:lvl1pPr algn="l">
              <a:defRPr/>
            </a:lvl1pPr>
          </a:lstStyle>
          <a:p>
            <a:endParaRPr lang="en-US" dirty="0"/>
          </a:p>
        </p:txBody>
      </p:sp>
      <p:sp>
        <p:nvSpPr>
          <p:cNvPr id="6" name="Slide Number Placeholder 5"/>
          <p:cNvSpPr>
            <a:spLocks noGrp="1"/>
          </p:cNvSpPr>
          <p:nvPr>
            <p:ph type="sldNum" sz="quarter" idx="12"/>
          </p:nvPr>
        </p:nvSpPr>
        <p:spPr/>
        <p:txBody>
          <a:bodyPr/>
          <a:lstStyle/>
          <a:p>
            <a:fld id="{078AA309-8C80-B544-8D0C-6E2421A4D394}" type="slidenum">
              <a:rPr lang="en-US" smtClean="0"/>
              <a:pPr/>
              <a:t>‹#›</a:t>
            </a:fld>
            <a:endParaRPr lang="en-US"/>
          </a:p>
        </p:txBody>
      </p:sp>
    </p:spTree>
    <p:extLst>
      <p:ext uri="{BB962C8B-B14F-4D97-AF65-F5344CB8AC3E}">
        <p14:creationId xmlns:p14="http://schemas.microsoft.com/office/powerpoint/2010/main" val="3114608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0" y="1762016"/>
            <a:ext cx="9143639" cy="2096269"/>
          </a:xfrm>
        </p:spPr>
        <p:txBody>
          <a:bodyPr anchor="t"/>
          <a:lstStyle>
            <a:lvl1pPr algn="ctr">
              <a:defRPr sz="4000" b="1" cap="all"/>
            </a:lvl1pPr>
          </a:lstStyle>
          <a:p>
            <a:r>
              <a:rPr lang="en-US" dirty="0"/>
              <a:t>Click to edit Master title style</a:t>
            </a:r>
          </a:p>
        </p:txBody>
      </p:sp>
      <p:sp>
        <p:nvSpPr>
          <p:cNvPr id="3" name="Text Placeholder 2"/>
          <p:cNvSpPr>
            <a:spLocks noGrp="1"/>
          </p:cNvSpPr>
          <p:nvPr>
            <p:ph type="body" idx="1"/>
          </p:nvPr>
        </p:nvSpPr>
        <p:spPr>
          <a:xfrm>
            <a:off x="360" y="306643"/>
            <a:ext cx="9143639" cy="1455373"/>
          </a:xfrm>
        </p:spPr>
        <p:txBody>
          <a:bodyPr anchor="b"/>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grpSp>
        <p:nvGrpSpPr>
          <p:cNvPr id="12" name="Group 11"/>
          <p:cNvGrpSpPr/>
          <p:nvPr userDrawn="1"/>
        </p:nvGrpSpPr>
        <p:grpSpPr>
          <a:xfrm>
            <a:off x="0" y="5544579"/>
            <a:ext cx="9144000" cy="358602"/>
            <a:chOff x="0" y="5981700"/>
            <a:chExt cx="9144000" cy="72739"/>
          </a:xfrm>
        </p:grpSpPr>
        <p:sp>
          <p:nvSpPr>
            <p:cNvPr id="13" name="Rectangle 12"/>
            <p:cNvSpPr/>
            <p:nvPr userDrawn="1"/>
          </p:nvSpPr>
          <p:spPr>
            <a:xfrm>
              <a:off x="0" y="5981700"/>
              <a:ext cx="2286000" cy="7273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2286000" y="5981700"/>
              <a:ext cx="2286000" cy="7273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4572000" y="5981700"/>
              <a:ext cx="2286000" cy="7273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userDrawn="1"/>
          </p:nvSpPr>
          <p:spPr>
            <a:xfrm>
              <a:off x="6858000" y="5981700"/>
              <a:ext cx="2286000" cy="7273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7" name="Picture 16" descr="ddoe.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641108" y="6132728"/>
            <a:ext cx="1861783" cy="618769"/>
          </a:xfrm>
          <a:prstGeom prst="rect">
            <a:avLst/>
          </a:prstGeom>
        </p:spPr>
      </p:pic>
      <p:grpSp>
        <p:nvGrpSpPr>
          <p:cNvPr id="18" name="Group 17"/>
          <p:cNvGrpSpPr/>
          <p:nvPr userDrawn="1"/>
        </p:nvGrpSpPr>
        <p:grpSpPr>
          <a:xfrm>
            <a:off x="0" y="0"/>
            <a:ext cx="9144000" cy="358602"/>
            <a:chOff x="0" y="5981700"/>
            <a:chExt cx="9144000" cy="72739"/>
          </a:xfrm>
        </p:grpSpPr>
        <p:sp>
          <p:nvSpPr>
            <p:cNvPr id="19" name="Rectangle 18"/>
            <p:cNvSpPr/>
            <p:nvPr userDrawn="1"/>
          </p:nvSpPr>
          <p:spPr>
            <a:xfrm>
              <a:off x="0" y="5981700"/>
              <a:ext cx="2286000" cy="7273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userDrawn="1"/>
          </p:nvSpPr>
          <p:spPr>
            <a:xfrm>
              <a:off x="2286000" y="5981700"/>
              <a:ext cx="2286000" cy="7273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userDrawn="1"/>
          </p:nvSpPr>
          <p:spPr>
            <a:xfrm>
              <a:off x="4572000" y="5981700"/>
              <a:ext cx="2286000" cy="7273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userDrawn="1"/>
          </p:nvSpPr>
          <p:spPr>
            <a:xfrm>
              <a:off x="6858000" y="5981700"/>
              <a:ext cx="2286000" cy="7273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23" name="Picture 22"/>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360" y="3858284"/>
            <a:ext cx="2279949" cy="1686295"/>
          </a:xfrm>
          <a:prstGeom prst="rect">
            <a:avLst/>
          </a:prstGeom>
        </p:spPr>
      </p:pic>
      <p:pic>
        <p:nvPicPr>
          <p:cNvPr id="24" name="Picture 23"/>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6862735" y="3858284"/>
            <a:ext cx="2281265" cy="1697703"/>
          </a:xfrm>
          <a:prstGeom prst="rect">
            <a:avLst/>
          </a:prstGeom>
        </p:spPr>
      </p:pic>
      <p:pic>
        <p:nvPicPr>
          <p:cNvPr id="25" name="Picture 24"/>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a:off x="4576736" y="3858285"/>
            <a:ext cx="2285999" cy="1686293"/>
          </a:xfrm>
          <a:prstGeom prst="rect">
            <a:avLst/>
          </a:prstGeom>
        </p:spPr>
      </p:pic>
      <p:pic>
        <p:nvPicPr>
          <p:cNvPr id="26" name="Picture 25"/>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2280309" y="3858285"/>
            <a:ext cx="2296426" cy="1686294"/>
          </a:xfrm>
          <a:prstGeom prst="rect">
            <a:avLst/>
          </a:prstGeom>
        </p:spPr>
      </p:pic>
    </p:spTree>
    <p:extLst>
      <p:ext uri="{BB962C8B-B14F-4D97-AF65-F5344CB8AC3E}">
        <p14:creationId xmlns:p14="http://schemas.microsoft.com/office/powerpoint/2010/main" val="4047126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457200" y="6486835"/>
            <a:ext cx="556260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p>
            <a:fld id="{078AA309-8C80-B544-8D0C-6E2421A4D394}" type="slidenum">
              <a:rPr lang="en-US" smtClean="0"/>
              <a:pPr/>
              <a:t>‹#›</a:t>
            </a:fld>
            <a:endParaRPr lang="en-US"/>
          </a:p>
        </p:txBody>
      </p:sp>
    </p:spTree>
    <p:extLst>
      <p:ext uri="{BB962C8B-B14F-4D97-AF65-F5344CB8AC3E}">
        <p14:creationId xmlns:p14="http://schemas.microsoft.com/office/powerpoint/2010/main" val="35242784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457200" y="6486835"/>
            <a:ext cx="5562600" cy="365125"/>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p>
            <a:fld id="{078AA309-8C80-B544-8D0C-6E2421A4D394}" type="slidenum">
              <a:rPr lang="en-US" smtClean="0"/>
              <a:pPr/>
              <a:t>‹#›</a:t>
            </a:fld>
            <a:endParaRPr lang="en-US"/>
          </a:p>
        </p:txBody>
      </p:sp>
    </p:spTree>
    <p:extLst>
      <p:ext uri="{BB962C8B-B14F-4D97-AF65-F5344CB8AC3E}">
        <p14:creationId xmlns:p14="http://schemas.microsoft.com/office/powerpoint/2010/main" val="26835520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582780" y="6486835"/>
            <a:ext cx="5437020" cy="365125"/>
          </a:xfrm>
        </p:spPr>
        <p:txBody>
          <a:bodyPr/>
          <a:lstStyle/>
          <a:p>
            <a:endParaRPr lang="en-US" dirty="0"/>
          </a:p>
        </p:txBody>
      </p:sp>
      <p:sp>
        <p:nvSpPr>
          <p:cNvPr id="5" name="Slide Number Placeholder 4"/>
          <p:cNvSpPr>
            <a:spLocks noGrp="1"/>
          </p:cNvSpPr>
          <p:nvPr>
            <p:ph type="sldNum" sz="quarter" idx="12"/>
          </p:nvPr>
        </p:nvSpPr>
        <p:spPr/>
        <p:txBody>
          <a:bodyPr/>
          <a:lstStyle/>
          <a:p>
            <a:fld id="{078AA309-8C80-B544-8D0C-6E2421A4D394}" type="slidenum">
              <a:rPr lang="en-US" smtClean="0"/>
              <a:pPr/>
              <a:t>‹#›</a:t>
            </a:fld>
            <a:endParaRPr lang="en-US"/>
          </a:p>
        </p:txBody>
      </p:sp>
    </p:spTree>
    <p:extLst>
      <p:ext uri="{BB962C8B-B14F-4D97-AF65-F5344CB8AC3E}">
        <p14:creationId xmlns:p14="http://schemas.microsoft.com/office/powerpoint/2010/main" val="37196258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78AA309-8C80-B544-8D0C-6E2421A4D394}" type="slidenum">
              <a:rPr lang="en-US" smtClean="0"/>
              <a:pPr/>
              <a:t>‹#›</a:t>
            </a:fld>
            <a:endParaRPr lang="en-US"/>
          </a:p>
        </p:txBody>
      </p:sp>
    </p:spTree>
    <p:extLst>
      <p:ext uri="{BB962C8B-B14F-4D97-AF65-F5344CB8AC3E}">
        <p14:creationId xmlns:p14="http://schemas.microsoft.com/office/powerpoint/2010/main" val="2573250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ECA534-C926-49C5-A073-A1499E492404}"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02728B-44A6-48A9-9850-E834E49C8380}" type="slidenum">
              <a:rPr lang="en-US" smtClean="0"/>
              <a:t>‹#›</a:t>
            </a:fld>
            <a:endParaRPr lang="en-US"/>
          </a:p>
        </p:txBody>
      </p:sp>
    </p:spTree>
    <p:extLst>
      <p:ext uri="{BB962C8B-B14F-4D97-AF65-F5344CB8AC3E}">
        <p14:creationId xmlns:p14="http://schemas.microsoft.com/office/powerpoint/2010/main" val="2897886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5"/>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70"/>
            <a:ext cx="7886700" cy="1500187"/>
          </a:xfrm>
        </p:spPr>
        <p:txBody>
          <a:bodyPr/>
          <a:lstStyle>
            <a:lvl1pPr marL="0" indent="0">
              <a:buNone/>
              <a:defRPr sz="1800">
                <a:solidFill>
                  <a:schemeClr val="tx1">
                    <a:tint val="75000"/>
                  </a:schemeClr>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ECA534-C926-49C5-A073-A1499E492404}"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02728B-44A6-48A9-9850-E834E49C8380}" type="slidenum">
              <a:rPr lang="en-US" smtClean="0"/>
              <a:t>‹#›</a:t>
            </a:fld>
            <a:endParaRPr lang="en-US"/>
          </a:p>
        </p:txBody>
      </p:sp>
    </p:spTree>
    <p:extLst>
      <p:ext uri="{BB962C8B-B14F-4D97-AF65-F5344CB8AC3E}">
        <p14:creationId xmlns:p14="http://schemas.microsoft.com/office/powerpoint/2010/main" val="2704925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ECA534-C926-49C5-A073-A1499E492404}"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02728B-44A6-48A9-9850-E834E49C8380}" type="slidenum">
              <a:rPr lang="en-US" smtClean="0"/>
              <a:t>‹#›</a:t>
            </a:fld>
            <a:endParaRPr lang="en-US"/>
          </a:p>
        </p:txBody>
      </p:sp>
    </p:spTree>
    <p:extLst>
      <p:ext uri="{BB962C8B-B14F-4D97-AF65-F5344CB8AC3E}">
        <p14:creationId xmlns:p14="http://schemas.microsoft.com/office/powerpoint/2010/main" val="666603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ECA534-C926-49C5-A073-A1499E492404}" type="datetimeFigureOut">
              <a:rPr lang="en-US" smtClean="0"/>
              <a:t>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02728B-44A6-48A9-9850-E834E49C8380}" type="slidenum">
              <a:rPr lang="en-US" smtClean="0"/>
              <a:t>‹#›</a:t>
            </a:fld>
            <a:endParaRPr lang="en-US"/>
          </a:p>
        </p:txBody>
      </p:sp>
    </p:spTree>
    <p:extLst>
      <p:ext uri="{BB962C8B-B14F-4D97-AF65-F5344CB8AC3E}">
        <p14:creationId xmlns:p14="http://schemas.microsoft.com/office/powerpoint/2010/main" val="1918854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ECA534-C926-49C5-A073-A1499E492404}" type="datetimeFigureOut">
              <a:rPr lang="en-US" smtClean="0"/>
              <a:t>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02728B-44A6-48A9-9850-E834E49C8380}" type="slidenum">
              <a:rPr lang="en-US" smtClean="0"/>
              <a:t>‹#›</a:t>
            </a:fld>
            <a:endParaRPr lang="en-US"/>
          </a:p>
        </p:txBody>
      </p:sp>
    </p:spTree>
    <p:extLst>
      <p:ext uri="{BB962C8B-B14F-4D97-AF65-F5344CB8AC3E}">
        <p14:creationId xmlns:p14="http://schemas.microsoft.com/office/powerpoint/2010/main" val="678160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CA534-C926-49C5-A073-A1499E492404}" type="datetimeFigureOut">
              <a:rPr lang="en-US" smtClean="0"/>
              <a:t>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02728B-44A6-48A9-9850-E834E49C8380}" type="slidenum">
              <a:rPr lang="en-US" smtClean="0"/>
              <a:t>‹#›</a:t>
            </a:fld>
            <a:endParaRPr lang="en-US"/>
          </a:p>
        </p:txBody>
      </p:sp>
    </p:spTree>
    <p:extLst>
      <p:ext uri="{BB962C8B-B14F-4D97-AF65-F5344CB8AC3E}">
        <p14:creationId xmlns:p14="http://schemas.microsoft.com/office/powerpoint/2010/main" val="3734659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32"/>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5ECA534-C926-49C5-A073-A1499E492404}"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02728B-44A6-48A9-9850-E834E49C8380}" type="slidenum">
              <a:rPr lang="en-US" smtClean="0"/>
              <a:t>‹#›</a:t>
            </a:fld>
            <a:endParaRPr lang="en-US"/>
          </a:p>
        </p:txBody>
      </p:sp>
    </p:spTree>
    <p:extLst>
      <p:ext uri="{BB962C8B-B14F-4D97-AF65-F5344CB8AC3E}">
        <p14:creationId xmlns:p14="http://schemas.microsoft.com/office/powerpoint/2010/main" val="2361155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32"/>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5ECA534-C926-49C5-A073-A1499E492404}"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02728B-44A6-48A9-9850-E834E49C8380}" type="slidenum">
              <a:rPr lang="en-US" smtClean="0"/>
              <a:t>‹#›</a:t>
            </a:fld>
            <a:endParaRPr lang="en-US"/>
          </a:p>
        </p:txBody>
      </p:sp>
    </p:spTree>
    <p:extLst>
      <p:ext uri="{BB962C8B-B14F-4D97-AF65-F5344CB8AC3E}">
        <p14:creationId xmlns:p14="http://schemas.microsoft.com/office/powerpoint/2010/main" val="983904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7"/>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5ECA534-C926-49C5-A073-A1499E492404}" type="datetimeFigureOut">
              <a:rPr lang="en-US" smtClean="0"/>
              <a:t>11/1/2021</a:t>
            </a:fld>
            <a:endParaRPr lang="en-US"/>
          </a:p>
        </p:txBody>
      </p:sp>
      <p:sp>
        <p:nvSpPr>
          <p:cNvPr id="5" name="Footer Placeholder 4"/>
          <p:cNvSpPr>
            <a:spLocks noGrp="1"/>
          </p:cNvSpPr>
          <p:nvPr>
            <p:ph type="ftr" sz="quarter" idx="3"/>
          </p:nvPr>
        </p:nvSpPr>
        <p:spPr>
          <a:xfrm>
            <a:off x="3028950" y="6356357"/>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7"/>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902728B-44A6-48A9-9850-E834E49C8380}" type="slidenum">
              <a:rPr lang="en-US" smtClean="0"/>
              <a:t>‹#›</a:t>
            </a:fld>
            <a:endParaRPr lang="en-US"/>
          </a:p>
        </p:txBody>
      </p:sp>
    </p:spTree>
    <p:extLst>
      <p:ext uri="{BB962C8B-B14F-4D97-AF65-F5344CB8AC3E}">
        <p14:creationId xmlns:p14="http://schemas.microsoft.com/office/powerpoint/2010/main" val="4286236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143000"/>
          </a:xfrm>
          <a:prstGeom prst="rect">
            <a:avLst/>
          </a:prstGeom>
          <a:solidFill>
            <a:schemeClr val="tx2"/>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356630"/>
            <a:ext cx="8229600" cy="48282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86835"/>
            <a:ext cx="21336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48683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486835"/>
            <a:ext cx="21336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078AA309-8C80-B544-8D0C-6E2421A4D394}" type="slidenum">
              <a:rPr lang="en-US" smtClean="0"/>
              <a:pPr/>
              <a:t>‹#›</a:t>
            </a:fld>
            <a:endParaRPr lang="en-US" dirty="0"/>
          </a:p>
        </p:txBody>
      </p:sp>
      <p:grpSp>
        <p:nvGrpSpPr>
          <p:cNvPr id="12" name="Group 11"/>
          <p:cNvGrpSpPr/>
          <p:nvPr userDrawn="1"/>
        </p:nvGrpSpPr>
        <p:grpSpPr>
          <a:xfrm>
            <a:off x="0" y="6416650"/>
            <a:ext cx="9144000" cy="72739"/>
            <a:chOff x="0" y="5981700"/>
            <a:chExt cx="9144000" cy="72739"/>
          </a:xfrm>
        </p:grpSpPr>
        <p:sp>
          <p:nvSpPr>
            <p:cNvPr id="8" name="Rectangle 7"/>
            <p:cNvSpPr/>
            <p:nvPr userDrawn="1"/>
          </p:nvSpPr>
          <p:spPr>
            <a:xfrm>
              <a:off x="0" y="5981700"/>
              <a:ext cx="2286000" cy="7273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2286000" y="5981700"/>
              <a:ext cx="2286000" cy="7273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4572000" y="5981700"/>
              <a:ext cx="2286000" cy="7273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userDrawn="1"/>
          </p:nvSpPr>
          <p:spPr>
            <a:xfrm>
              <a:off x="6858000" y="5981700"/>
              <a:ext cx="2286000" cy="7273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22778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dt="0"/>
  <p:txStyles>
    <p:titleStyle>
      <a:lvl1pPr algn="ctr" defTabSz="457200" rtl="0" eaLnBrk="1" latinLnBrk="0" hangingPunct="1">
        <a:spcBef>
          <a:spcPct val="0"/>
        </a:spcBef>
        <a:buNone/>
        <a:defRPr sz="4000" b="1" i="0" kern="1200">
          <a:solidFill>
            <a:schemeClr val="bg1"/>
          </a:solidFill>
          <a:latin typeface="+mj-lt"/>
          <a:ea typeface="+mj-ea"/>
          <a:cs typeface="Arial Narrow"/>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Transition Stakeholder Meeting</a:t>
            </a:r>
            <a:br>
              <a:rPr lang="en-US" dirty="0"/>
            </a:br>
            <a:r>
              <a:rPr lang="en-US" dirty="0"/>
              <a:t>Parent Information Center</a:t>
            </a:r>
          </a:p>
        </p:txBody>
      </p:sp>
      <p:sp>
        <p:nvSpPr>
          <p:cNvPr id="3" name="Subtitle 2"/>
          <p:cNvSpPr>
            <a:spLocks noGrp="1"/>
          </p:cNvSpPr>
          <p:nvPr>
            <p:ph type="subTitle" idx="1"/>
          </p:nvPr>
        </p:nvSpPr>
        <p:spPr/>
        <p:txBody>
          <a:bodyPr>
            <a:normAutofit fontScale="55000" lnSpcReduction="20000"/>
          </a:bodyPr>
          <a:lstStyle/>
          <a:p>
            <a:endParaRPr lang="en-US" dirty="0"/>
          </a:p>
          <a:p>
            <a:r>
              <a:rPr lang="en-US" dirty="0"/>
              <a:t>Dale Matusevich</a:t>
            </a:r>
          </a:p>
          <a:p>
            <a:r>
              <a:rPr lang="en-US" dirty="0"/>
              <a:t>Education Associate, Secondary and Transition Services </a:t>
            </a:r>
          </a:p>
          <a:p>
            <a:r>
              <a:rPr lang="en-US" dirty="0"/>
              <a:t>Delaware Department of Education</a:t>
            </a:r>
          </a:p>
          <a:p>
            <a:r>
              <a:rPr lang="en-US" dirty="0"/>
              <a:t>November 2, 2021 </a:t>
            </a:r>
          </a:p>
          <a:p>
            <a:endParaRPr lang="en-US" dirty="0"/>
          </a:p>
        </p:txBody>
      </p:sp>
    </p:spTree>
    <p:extLst>
      <p:ext uri="{BB962C8B-B14F-4D97-AF65-F5344CB8AC3E}">
        <p14:creationId xmlns:p14="http://schemas.microsoft.com/office/powerpoint/2010/main" val="2034205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0" y="-1"/>
            <a:ext cx="9144000" cy="1172095"/>
          </a:xfrm>
          <a:prstGeom prst="rect">
            <a:avLst/>
          </a:prstGeom>
          <a:solidFill>
            <a:srgbClr val="1F497D"/>
          </a:solidFill>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3600" b="1">
                <a:solidFill>
                  <a:prstClr val="white"/>
                </a:solidFill>
                <a:latin typeface="Calibri Light" panose="020F0302020204030204"/>
              </a:rPr>
              <a:t>     Indicator </a:t>
            </a:r>
            <a:r>
              <a:rPr lang="en-US" sz="3600" b="1" dirty="0">
                <a:solidFill>
                  <a:prstClr val="white"/>
                </a:solidFill>
                <a:latin typeface="Calibri Light" panose="020F0302020204030204"/>
              </a:rPr>
              <a:t>14 – Post-School Outcomes </a:t>
            </a:r>
            <a:endParaRPr kumimoji="0" lang="en-US" sz="3600" b="1" i="0" u="none" strike="noStrike" kern="1200" cap="none" spc="0" normalizeH="0" baseline="0" noProof="0" dirty="0">
              <a:ln>
                <a:noFill/>
              </a:ln>
              <a:solidFill>
                <a:prstClr val="white"/>
              </a:solidFill>
              <a:effectLst/>
              <a:uLnTx/>
              <a:uFillTx/>
              <a:latin typeface="Calibri Light" panose="020F0302020204030204"/>
            </a:endParaRPr>
          </a:p>
        </p:txBody>
      </p:sp>
      <p:grpSp>
        <p:nvGrpSpPr>
          <p:cNvPr id="4" name="Group 3"/>
          <p:cNvGrpSpPr/>
          <p:nvPr/>
        </p:nvGrpSpPr>
        <p:grpSpPr>
          <a:xfrm>
            <a:off x="0" y="6304166"/>
            <a:ext cx="9144000" cy="64384"/>
            <a:chOff x="0" y="2409092"/>
            <a:chExt cx="9144000" cy="685800"/>
          </a:xfrm>
        </p:grpSpPr>
        <p:sp>
          <p:nvSpPr>
            <p:cNvPr id="5" name="Rectangle 4"/>
            <p:cNvSpPr/>
            <p:nvPr/>
          </p:nvSpPr>
          <p:spPr>
            <a:xfrm>
              <a:off x="0" y="2409092"/>
              <a:ext cx="1828800" cy="685800"/>
            </a:xfrm>
            <a:prstGeom prst="rect">
              <a:avLst/>
            </a:prstGeom>
            <a:solidFill>
              <a:srgbClr val="14B4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1828800" y="2409092"/>
              <a:ext cx="1828800" cy="685800"/>
            </a:xfrm>
            <a:prstGeom prst="rect">
              <a:avLst/>
            </a:prstGeom>
            <a:solidFill>
              <a:srgbClr val="2040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3657600" y="2409092"/>
              <a:ext cx="1828800" cy="685800"/>
            </a:xfrm>
            <a:prstGeom prst="rect">
              <a:avLst/>
            </a:prstGeom>
            <a:solidFill>
              <a:srgbClr val="0BA14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5486400" y="2409092"/>
              <a:ext cx="1828800" cy="685800"/>
            </a:xfrm>
            <a:prstGeom prst="rect">
              <a:avLst/>
            </a:prstGeom>
            <a:solidFill>
              <a:srgbClr val="F2652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7315200" y="2409092"/>
              <a:ext cx="1828800" cy="685800"/>
            </a:xfrm>
            <a:prstGeom prst="rect">
              <a:avLst/>
            </a:prstGeom>
            <a:solidFill>
              <a:srgbClr val="F9B8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304" y="67541"/>
            <a:ext cx="1150903" cy="1104553"/>
          </a:xfrm>
          <a:prstGeom prst="rect">
            <a:avLst/>
          </a:prstGeom>
        </p:spPr>
      </p:pic>
      <p:sp>
        <p:nvSpPr>
          <p:cNvPr id="2" name="Title 1"/>
          <p:cNvSpPr>
            <a:spLocks noGrp="1"/>
          </p:cNvSpPr>
          <p:nvPr>
            <p:ph type="title"/>
          </p:nvPr>
        </p:nvSpPr>
        <p:spPr>
          <a:xfrm>
            <a:off x="437977" y="1383046"/>
            <a:ext cx="7886700" cy="1325563"/>
          </a:xfrm>
        </p:spPr>
        <p:txBody>
          <a:bodyPr>
            <a:noAutofit/>
          </a:bodyPr>
          <a:lstStyle/>
          <a:p>
            <a:pPr algn="ctr"/>
            <a:br>
              <a:rPr lang="en-US" dirty="0"/>
            </a:br>
            <a:r>
              <a:rPr lang="en-US" dirty="0"/>
              <a:t> </a:t>
            </a:r>
          </a:p>
        </p:txBody>
      </p:sp>
      <p:sp>
        <p:nvSpPr>
          <p:cNvPr id="11" name="Content Placeholder 10"/>
          <p:cNvSpPr>
            <a:spLocks noGrp="1"/>
          </p:cNvSpPr>
          <p:nvPr>
            <p:ph idx="1"/>
          </p:nvPr>
        </p:nvSpPr>
        <p:spPr>
          <a:xfrm>
            <a:off x="247304" y="1239636"/>
            <a:ext cx="8268046" cy="4937327"/>
          </a:xfrm>
        </p:spPr>
        <p:txBody>
          <a:bodyPr/>
          <a:lstStyle/>
          <a:p>
            <a:pPr marL="0" indent="0">
              <a:buNone/>
            </a:pPr>
            <a:r>
              <a:rPr lang="en-US" sz="1800" dirty="0"/>
              <a:t>Description:</a:t>
            </a:r>
          </a:p>
          <a:p>
            <a:pPr marL="0" indent="0">
              <a:buNone/>
            </a:pPr>
            <a:r>
              <a:rPr lang="en-US" sz="1800" dirty="0"/>
              <a:t>Youth who are who are no longer in secondary school, had IEPs in effect at the time they left school and were</a:t>
            </a:r>
          </a:p>
          <a:p>
            <a:pPr marL="342900" indent="-342900">
              <a:buFont typeface="+mj-lt"/>
              <a:buAutoNum type="alphaUcPeriod"/>
            </a:pPr>
            <a:r>
              <a:rPr lang="en-US" sz="1800" dirty="0"/>
              <a:t>Enrolled in higher education within 1 year of leaving high school</a:t>
            </a:r>
          </a:p>
          <a:p>
            <a:pPr marL="342900" indent="-342900">
              <a:buFont typeface="+mj-lt"/>
              <a:buAutoNum type="alphaUcPeriod"/>
            </a:pPr>
            <a:r>
              <a:rPr lang="en-US" sz="1800" dirty="0"/>
              <a:t>Enrolled in higher education or competitively employed within 1 year of leaving high school</a:t>
            </a:r>
          </a:p>
          <a:p>
            <a:pPr marL="342900" indent="-342900">
              <a:buFont typeface="+mj-lt"/>
              <a:buAutoNum type="alphaUcPeriod"/>
            </a:pPr>
            <a:r>
              <a:rPr lang="en-US" sz="1800" dirty="0"/>
              <a:t>Enrolled in higher education or in some other postsecondary education or training program, competitively employed or in some other employment within 1 year of leaving high school.   </a:t>
            </a:r>
          </a:p>
          <a:p>
            <a:pPr marL="0" indent="0">
              <a:buNone/>
            </a:pPr>
            <a:r>
              <a:rPr lang="en-US" sz="1800" dirty="0"/>
              <a:t>	Regulation:  20 U.S.C 1415(a)(3)(B)</a:t>
            </a:r>
          </a:p>
          <a:p>
            <a:pPr marL="0" indent="0">
              <a:buNone/>
            </a:pPr>
            <a:endParaRPr lang="en-US" sz="1800" dirty="0"/>
          </a:p>
        </p:txBody>
      </p:sp>
    </p:spTree>
    <p:extLst>
      <p:ext uri="{BB962C8B-B14F-4D97-AF65-F5344CB8AC3E}">
        <p14:creationId xmlns:p14="http://schemas.microsoft.com/office/powerpoint/2010/main" val="2885592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0" y="-1"/>
            <a:ext cx="9144000" cy="1172095"/>
          </a:xfrm>
          <a:prstGeom prst="rect">
            <a:avLst/>
          </a:prstGeom>
          <a:solidFill>
            <a:srgbClr val="1F497D"/>
          </a:solidFill>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defRPr/>
            </a:pPr>
            <a:r>
              <a:rPr lang="en-US" sz="3600" b="1" dirty="0">
                <a:solidFill>
                  <a:prstClr val="white"/>
                </a:solidFill>
              </a:rPr>
              <a:t>Indicator 14 – Post School Outcomes</a:t>
            </a:r>
          </a:p>
          <a:p>
            <a:pPr lvl="0" algn="ctr">
              <a:defRPr/>
            </a:pPr>
            <a:r>
              <a:rPr lang="en-US" sz="3600" b="1" dirty="0">
                <a:solidFill>
                  <a:prstClr val="white"/>
                </a:solidFill>
              </a:rPr>
              <a:t>Measure A: Higher Education</a:t>
            </a:r>
          </a:p>
        </p:txBody>
      </p:sp>
      <p:grpSp>
        <p:nvGrpSpPr>
          <p:cNvPr id="4" name="Group 3"/>
          <p:cNvGrpSpPr/>
          <p:nvPr/>
        </p:nvGrpSpPr>
        <p:grpSpPr>
          <a:xfrm>
            <a:off x="0" y="6304166"/>
            <a:ext cx="9144000" cy="64384"/>
            <a:chOff x="0" y="2409092"/>
            <a:chExt cx="9144000" cy="685800"/>
          </a:xfrm>
        </p:grpSpPr>
        <p:sp>
          <p:nvSpPr>
            <p:cNvPr id="5" name="Rectangle 4"/>
            <p:cNvSpPr/>
            <p:nvPr/>
          </p:nvSpPr>
          <p:spPr>
            <a:xfrm>
              <a:off x="0" y="2409092"/>
              <a:ext cx="1828800" cy="685800"/>
            </a:xfrm>
            <a:prstGeom prst="rect">
              <a:avLst/>
            </a:prstGeom>
            <a:solidFill>
              <a:srgbClr val="14B4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1828800" y="2409092"/>
              <a:ext cx="1828800" cy="685800"/>
            </a:xfrm>
            <a:prstGeom prst="rect">
              <a:avLst/>
            </a:prstGeom>
            <a:solidFill>
              <a:srgbClr val="2040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3657600" y="2409092"/>
              <a:ext cx="1828800" cy="685800"/>
            </a:xfrm>
            <a:prstGeom prst="rect">
              <a:avLst/>
            </a:prstGeom>
            <a:solidFill>
              <a:srgbClr val="0BA14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5486400" y="2409092"/>
              <a:ext cx="1828800" cy="685800"/>
            </a:xfrm>
            <a:prstGeom prst="rect">
              <a:avLst/>
            </a:prstGeom>
            <a:solidFill>
              <a:srgbClr val="F2652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7315200" y="2409092"/>
              <a:ext cx="1828800" cy="685800"/>
            </a:xfrm>
            <a:prstGeom prst="rect">
              <a:avLst/>
            </a:prstGeom>
            <a:solidFill>
              <a:srgbClr val="F9B8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304" y="67541"/>
            <a:ext cx="1150903" cy="1104553"/>
          </a:xfrm>
          <a:prstGeom prst="rect">
            <a:avLst/>
          </a:prstGeom>
        </p:spPr>
      </p:pic>
      <p:sp>
        <p:nvSpPr>
          <p:cNvPr id="2" name="Title 1"/>
          <p:cNvSpPr>
            <a:spLocks noGrp="1"/>
          </p:cNvSpPr>
          <p:nvPr>
            <p:ph type="title"/>
          </p:nvPr>
        </p:nvSpPr>
        <p:spPr>
          <a:xfrm>
            <a:off x="628650" y="1509332"/>
            <a:ext cx="7886700" cy="1325563"/>
          </a:xfrm>
        </p:spPr>
        <p:txBody>
          <a:bodyPr>
            <a:noAutofit/>
          </a:bodyPr>
          <a:lstStyle/>
          <a:p>
            <a:pPr algn="ctr"/>
            <a:br>
              <a:rPr lang="en-US" dirty="0"/>
            </a:br>
            <a:r>
              <a:rPr lang="en-US" dirty="0"/>
              <a:t> </a:t>
            </a:r>
          </a:p>
        </p:txBody>
      </p:sp>
      <p:sp>
        <p:nvSpPr>
          <p:cNvPr id="11" name="Content Placeholder 10"/>
          <p:cNvSpPr>
            <a:spLocks noGrp="1"/>
          </p:cNvSpPr>
          <p:nvPr>
            <p:ph idx="1"/>
          </p:nvPr>
        </p:nvSpPr>
        <p:spPr>
          <a:xfrm>
            <a:off x="247304" y="1239636"/>
            <a:ext cx="8268046" cy="4937327"/>
          </a:xfrm>
        </p:spPr>
        <p:txBody>
          <a:bodyPr/>
          <a:lstStyle/>
          <a:p>
            <a:pPr marL="0" indent="0">
              <a:buNone/>
            </a:pPr>
            <a:r>
              <a:rPr lang="en-US" sz="1400" dirty="0"/>
              <a:t>Description:</a:t>
            </a:r>
          </a:p>
          <a:p>
            <a:pPr marL="0" indent="0">
              <a:buNone/>
            </a:pPr>
            <a:r>
              <a:rPr lang="en-US" sz="1400" dirty="0"/>
              <a:t>Youth who are who are no longer in secondary school, had IEPs in effect at the time they left school and were</a:t>
            </a:r>
          </a:p>
          <a:p>
            <a:pPr marL="342900" indent="-342900">
              <a:buFont typeface="+mj-lt"/>
              <a:buAutoNum type="alphaUcPeriod"/>
            </a:pPr>
            <a:r>
              <a:rPr lang="en-US" sz="1400" dirty="0"/>
              <a:t>Enrolled in higher education within 1 year of leaving high school</a:t>
            </a:r>
          </a:p>
          <a:p>
            <a:pPr marL="0" indent="0">
              <a:buNone/>
            </a:pPr>
            <a:endParaRPr lang="en-US" sz="1800" dirty="0"/>
          </a:p>
        </p:txBody>
      </p:sp>
      <p:graphicFrame>
        <p:nvGraphicFramePr>
          <p:cNvPr id="10" name="Table 9"/>
          <p:cNvGraphicFramePr>
            <a:graphicFrameLocks noGrp="1"/>
          </p:cNvGraphicFramePr>
          <p:nvPr>
            <p:extLst>
              <p:ext uri="{D42A27DB-BD31-4B8C-83A1-F6EECF244321}">
                <p14:modId xmlns:p14="http://schemas.microsoft.com/office/powerpoint/2010/main" val="1780313405"/>
              </p:ext>
            </p:extLst>
          </p:nvPr>
        </p:nvGraphicFramePr>
        <p:xfrm>
          <a:off x="890600" y="3245224"/>
          <a:ext cx="6981454" cy="2951513"/>
        </p:xfrm>
        <a:graphic>
          <a:graphicData uri="http://schemas.openxmlformats.org/drawingml/2006/table">
            <a:tbl>
              <a:tblPr/>
              <a:tblGrid>
                <a:gridCol w="2445613">
                  <a:extLst>
                    <a:ext uri="{9D8B030D-6E8A-4147-A177-3AD203B41FA5}">
                      <a16:colId xmlns:a16="http://schemas.microsoft.com/office/drawing/2014/main" val="1819030008"/>
                    </a:ext>
                  </a:extLst>
                </a:gridCol>
                <a:gridCol w="646035">
                  <a:extLst>
                    <a:ext uri="{9D8B030D-6E8A-4147-A177-3AD203B41FA5}">
                      <a16:colId xmlns:a16="http://schemas.microsoft.com/office/drawing/2014/main" val="3361597305"/>
                    </a:ext>
                  </a:extLst>
                </a:gridCol>
                <a:gridCol w="646035">
                  <a:extLst>
                    <a:ext uri="{9D8B030D-6E8A-4147-A177-3AD203B41FA5}">
                      <a16:colId xmlns:a16="http://schemas.microsoft.com/office/drawing/2014/main" val="1604978734"/>
                    </a:ext>
                  </a:extLst>
                </a:gridCol>
                <a:gridCol w="649920">
                  <a:extLst>
                    <a:ext uri="{9D8B030D-6E8A-4147-A177-3AD203B41FA5}">
                      <a16:colId xmlns:a16="http://schemas.microsoft.com/office/drawing/2014/main" val="4255793431"/>
                    </a:ext>
                  </a:extLst>
                </a:gridCol>
                <a:gridCol w="646035">
                  <a:extLst>
                    <a:ext uri="{9D8B030D-6E8A-4147-A177-3AD203B41FA5}">
                      <a16:colId xmlns:a16="http://schemas.microsoft.com/office/drawing/2014/main" val="2607110771"/>
                    </a:ext>
                  </a:extLst>
                </a:gridCol>
                <a:gridCol w="646035">
                  <a:extLst>
                    <a:ext uri="{9D8B030D-6E8A-4147-A177-3AD203B41FA5}">
                      <a16:colId xmlns:a16="http://schemas.microsoft.com/office/drawing/2014/main" val="376545688"/>
                    </a:ext>
                  </a:extLst>
                </a:gridCol>
                <a:gridCol w="646683">
                  <a:extLst>
                    <a:ext uri="{9D8B030D-6E8A-4147-A177-3AD203B41FA5}">
                      <a16:colId xmlns:a16="http://schemas.microsoft.com/office/drawing/2014/main" val="1706067816"/>
                    </a:ext>
                  </a:extLst>
                </a:gridCol>
                <a:gridCol w="655098">
                  <a:extLst>
                    <a:ext uri="{9D8B030D-6E8A-4147-A177-3AD203B41FA5}">
                      <a16:colId xmlns:a16="http://schemas.microsoft.com/office/drawing/2014/main" val="245573338"/>
                    </a:ext>
                  </a:extLst>
                </a:gridCol>
              </a:tblGrid>
              <a:tr h="419757">
                <a:tc>
                  <a:txBody>
                    <a:bodyPr/>
                    <a:lstStyle/>
                    <a:p>
                      <a:pPr marL="0" marR="0" algn="ctr" fontAlgn="base">
                        <a:lnSpc>
                          <a:spcPts val="1245"/>
                        </a:lnSpc>
                        <a:spcBef>
                          <a:spcPts val="1540"/>
                        </a:spcBef>
                        <a:spcAft>
                          <a:spcPts val="1315"/>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Federal Fiscal Year</a:t>
                      </a:r>
                      <a:endParaRPr lang="en-US" sz="1100">
                        <a:effectLst/>
                        <a:latin typeface="Times New Roman" panose="02020603050405020304" pitchFamily="18" charset="0"/>
                        <a:ea typeface="PMingLiU"/>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45"/>
                        </a:lnSpc>
                        <a:spcBef>
                          <a:spcPts val="1540"/>
                        </a:spcBef>
                        <a:spcAft>
                          <a:spcPts val="1315"/>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45"/>
                        </a:lnSpc>
                        <a:spcBef>
                          <a:spcPts val="1540"/>
                        </a:spcBef>
                        <a:spcAft>
                          <a:spcPts val="1315"/>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45"/>
                        </a:lnSpc>
                        <a:spcBef>
                          <a:spcPts val="1540"/>
                        </a:spcBef>
                        <a:spcAft>
                          <a:spcPts val="1315"/>
                        </a:spcAft>
                      </a:pPr>
                      <a:r>
                        <a:rPr lang="en-US" sz="105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2015</a:t>
                      </a:r>
                      <a:endParaRPr lang="en-US" sz="1100" dirty="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45"/>
                        </a:lnSpc>
                        <a:spcBef>
                          <a:spcPts val="1540"/>
                        </a:spcBef>
                        <a:spcAft>
                          <a:spcPts val="1315"/>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45"/>
                        </a:lnSpc>
                        <a:spcBef>
                          <a:spcPts val="1540"/>
                        </a:spcBef>
                        <a:spcAft>
                          <a:spcPts val="1315"/>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2017</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45"/>
                        </a:lnSpc>
                        <a:spcBef>
                          <a:spcPts val="1540"/>
                        </a:spcBef>
                        <a:spcAft>
                          <a:spcPts val="1315"/>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2018</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45"/>
                        </a:lnSpc>
                        <a:spcBef>
                          <a:spcPts val="1540"/>
                        </a:spcBef>
                        <a:spcAft>
                          <a:spcPts val="1315"/>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2019</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E6CFD7"/>
                    </a:solidFill>
                  </a:tcPr>
                </a:tc>
                <a:extLst>
                  <a:ext uri="{0D108BD9-81ED-4DB2-BD59-A6C34878D82A}">
                    <a16:rowId xmlns:a16="http://schemas.microsoft.com/office/drawing/2014/main" val="3210330181"/>
                  </a:ext>
                </a:extLst>
              </a:tr>
              <a:tr h="512246">
                <a:tc>
                  <a:txBody>
                    <a:bodyPr/>
                    <a:lstStyle/>
                    <a:p>
                      <a:pPr marL="114300" marR="182880" fontAlgn="base">
                        <a:lnSpc>
                          <a:spcPts val="1080"/>
                        </a:lnSpc>
                        <a:spcBef>
                          <a:spcPts val="1530"/>
                        </a:spcBef>
                        <a:spcAft>
                          <a:spcPts val="132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Number of youth with IEPs in effect at the time they left school:</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55"/>
                        </a:spcBef>
                        <a:spcAft>
                          <a:spcPts val="187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390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55"/>
                        </a:spcBef>
                        <a:spcAft>
                          <a:spcPts val="187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455</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55"/>
                        </a:spcBef>
                        <a:spcAft>
                          <a:spcPts val="187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347</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55"/>
                        </a:spcBef>
                        <a:spcAft>
                          <a:spcPts val="187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471</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55"/>
                        </a:spcBef>
                        <a:spcAft>
                          <a:spcPts val="187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732</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55"/>
                        </a:spcBef>
                        <a:spcAft>
                          <a:spcPts val="187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616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55"/>
                        </a:spcBef>
                        <a:spcAft>
                          <a:spcPts val="187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674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4953681"/>
                  </a:ext>
                </a:extLst>
              </a:tr>
              <a:tr h="751091">
                <a:tc>
                  <a:txBody>
                    <a:bodyPr/>
                    <a:lstStyle/>
                    <a:p>
                      <a:pPr marL="114300" marR="137160" fontAlgn="base">
                        <a:lnSpc>
                          <a:spcPts val="1080"/>
                        </a:lnSpc>
                        <a:spcBef>
                          <a:spcPts val="1650"/>
                        </a:spcBef>
                        <a:spcAft>
                          <a:spcPts val="1415"/>
                        </a:spcAft>
                      </a:pPr>
                      <a:r>
                        <a:rPr lang="en-US" sz="1000" b="1" spc="30">
                          <a:solidFill>
                            <a:srgbClr val="000000"/>
                          </a:solidFill>
                          <a:effectLst/>
                          <a:latin typeface="Arial" panose="020B0604020202020204" pitchFamily="34" charset="0"/>
                          <a:ea typeface="Arial" panose="020B0604020202020204" pitchFamily="34" charset="0"/>
                          <a:cs typeface="Times New Roman" panose="02020603050405020304" pitchFamily="18" charset="0"/>
                        </a:rPr>
                        <a:t>14A </a:t>
                      </a:r>
                      <a:r>
                        <a:rPr lang="en-US" sz="900" spc="3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Number of youth with IEPs in effect at the time they left school who enrolled in higher education within one year of leaving high school:</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280"/>
                        </a:spcBef>
                        <a:spcAft>
                          <a:spcPts val="302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77</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280"/>
                        </a:spcBef>
                        <a:spcAft>
                          <a:spcPts val="302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286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280"/>
                        </a:spcBef>
                        <a:spcAft>
                          <a:spcPts val="302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219</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280"/>
                        </a:spcBef>
                        <a:spcAft>
                          <a:spcPts val="302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233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280"/>
                        </a:spcBef>
                        <a:spcAft>
                          <a:spcPts val="302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303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280"/>
                        </a:spcBef>
                        <a:spcAft>
                          <a:spcPts val="302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281</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280"/>
                        </a:spcBef>
                        <a:spcAft>
                          <a:spcPts val="302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360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8353701"/>
                  </a:ext>
                </a:extLst>
              </a:tr>
              <a:tr h="731780">
                <a:tc>
                  <a:txBody>
                    <a:bodyPr/>
                    <a:lstStyle/>
                    <a:p>
                      <a:pPr marL="114300" marR="137160" fontAlgn="base">
                        <a:lnSpc>
                          <a:spcPts val="1080"/>
                        </a:lnSpc>
                        <a:spcBef>
                          <a:spcPts val="1560"/>
                        </a:spcBef>
                        <a:spcAft>
                          <a:spcPts val="1315"/>
                        </a:spcAft>
                      </a:pPr>
                      <a:r>
                        <a:rPr lang="en-US" sz="1000" b="1" spc="30">
                          <a:solidFill>
                            <a:srgbClr val="000000"/>
                          </a:solidFill>
                          <a:effectLst/>
                          <a:latin typeface="Arial" panose="020B0604020202020204" pitchFamily="34" charset="0"/>
                          <a:ea typeface="Arial" panose="020B0604020202020204" pitchFamily="34" charset="0"/>
                          <a:cs typeface="Times New Roman" panose="02020603050405020304" pitchFamily="18" charset="0"/>
                        </a:rPr>
                        <a:t>14A </a:t>
                      </a:r>
                      <a:r>
                        <a:rPr lang="en-US" sz="900" spc="3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Percent of youth with IEPs in effect at the time they left school who enrolled in higher education within one year of leaving high school:</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185"/>
                        </a:spcBef>
                        <a:spcAft>
                          <a:spcPts val="293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185"/>
                        </a:spcBef>
                        <a:spcAft>
                          <a:spcPts val="293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185"/>
                        </a:spcBef>
                        <a:spcAft>
                          <a:spcPts val="293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185"/>
                        </a:spcBef>
                        <a:spcAft>
                          <a:spcPts val="293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49%</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185"/>
                        </a:spcBef>
                        <a:spcAft>
                          <a:spcPts val="293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41%</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185"/>
                        </a:spcBef>
                        <a:spcAft>
                          <a:spcPts val="293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185"/>
                        </a:spcBef>
                        <a:spcAft>
                          <a:spcPts val="293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631930"/>
                  </a:ext>
                </a:extLst>
              </a:tr>
              <a:tr h="536639">
                <a:tc>
                  <a:txBody>
                    <a:bodyPr/>
                    <a:lstStyle/>
                    <a:p>
                      <a:pPr marL="118745" marR="0" fontAlgn="base">
                        <a:lnSpc>
                          <a:spcPts val="1080"/>
                        </a:lnSpc>
                        <a:spcBef>
                          <a:spcPts val="2235"/>
                        </a:spcBef>
                        <a:spcAft>
                          <a:spcPts val="1935"/>
                        </a:spcAft>
                      </a:pPr>
                      <a:r>
                        <a:rPr lang="en-US" sz="10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14A </a:t>
                      </a: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Year target:</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00"/>
                        </a:spcBef>
                        <a:spcAft>
                          <a:spcPts val="19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21.0%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00"/>
                        </a:spcBef>
                        <a:spcAft>
                          <a:spcPts val="19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25.0%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00"/>
                        </a:spcBef>
                        <a:spcAft>
                          <a:spcPts val="19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29.0%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00"/>
                        </a:spcBef>
                        <a:spcAft>
                          <a:spcPts val="19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33.0%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00"/>
                        </a:spcBef>
                        <a:spcAft>
                          <a:spcPts val="19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37.0%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00"/>
                        </a:spcBef>
                        <a:spcAft>
                          <a:spcPts val="19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41.0%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00"/>
                        </a:spcBef>
                        <a:spcAft>
                          <a:spcPts val="1970"/>
                        </a:spcAft>
                      </a:pP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45.0%</a:t>
                      </a:r>
                      <a:endParaRPr lang="en-US" sz="1100" dirty="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8717588"/>
                  </a:ext>
                </a:extLst>
              </a:tr>
            </a:tbl>
          </a:graphicData>
        </a:graphic>
      </p:graphicFrame>
      <p:sp>
        <p:nvSpPr>
          <p:cNvPr id="12" name="Rectangle 1"/>
          <p:cNvSpPr>
            <a:spLocks noChangeArrowheads="1"/>
          </p:cNvSpPr>
          <p:nvPr/>
        </p:nvSpPr>
        <p:spPr bwMode="auto">
          <a:xfrm>
            <a:off x="400416" y="2183689"/>
            <a:ext cx="932155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Measurement: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Percent enrolled in higher education = (Measure A) enrolled on a full-or part-time basis in a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community college (two year program) or college/university (four or more year program)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for at least one complete term, at any time in the year since leaving high school.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66603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0" y="-1"/>
            <a:ext cx="9144000" cy="1172095"/>
          </a:xfrm>
          <a:prstGeom prst="rect">
            <a:avLst/>
          </a:prstGeom>
          <a:solidFill>
            <a:srgbClr val="1F497D"/>
          </a:solidFill>
        </p:spPr>
        <p:txBody>
          <a:bodyPr vert="horz" lIns="68580" tIns="34290" rIns="68580" bIns="34290" rtlCol="0" anchor="ctr">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defRPr/>
            </a:pPr>
            <a:r>
              <a:rPr lang="en-US" sz="6000" b="1" dirty="0">
                <a:solidFill>
                  <a:prstClr val="white"/>
                </a:solidFill>
              </a:rPr>
              <a:t>Indicator 14 – Post School Outcomes</a:t>
            </a:r>
          </a:p>
          <a:p>
            <a:pPr lvl="0" algn="ctr">
              <a:defRPr/>
            </a:pPr>
            <a:r>
              <a:rPr lang="en-US" sz="6000" b="1" dirty="0">
                <a:solidFill>
                  <a:prstClr val="white"/>
                </a:solidFill>
              </a:rPr>
              <a:t>Measure B: Higher Education and </a:t>
            </a:r>
          </a:p>
          <a:p>
            <a:pPr lvl="0" algn="ctr">
              <a:defRPr/>
            </a:pPr>
            <a:r>
              <a:rPr lang="en-US" sz="6000" b="1" dirty="0">
                <a:solidFill>
                  <a:prstClr val="white"/>
                </a:solidFill>
              </a:rPr>
              <a:t>Competitive Integrated Employment</a:t>
            </a:r>
          </a:p>
        </p:txBody>
      </p:sp>
      <p:grpSp>
        <p:nvGrpSpPr>
          <p:cNvPr id="4" name="Group 3"/>
          <p:cNvGrpSpPr/>
          <p:nvPr/>
        </p:nvGrpSpPr>
        <p:grpSpPr>
          <a:xfrm>
            <a:off x="0" y="6304166"/>
            <a:ext cx="9144000" cy="64384"/>
            <a:chOff x="0" y="2409092"/>
            <a:chExt cx="9144000" cy="685800"/>
          </a:xfrm>
        </p:grpSpPr>
        <p:sp>
          <p:nvSpPr>
            <p:cNvPr id="5" name="Rectangle 4"/>
            <p:cNvSpPr/>
            <p:nvPr/>
          </p:nvSpPr>
          <p:spPr>
            <a:xfrm>
              <a:off x="0" y="2409092"/>
              <a:ext cx="1828800" cy="685800"/>
            </a:xfrm>
            <a:prstGeom prst="rect">
              <a:avLst/>
            </a:prstGeom>
            <a:solidFill>
              <a:srgbClr val="14B4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1828800" y="2409092"/>
              <a:ext cx="1828800" cy="685800"/>
            </a:xfrm>
            <a:prstGeom prst="rect">
              <a:avLst/>
            </a:prstGeom>
            <a:solidFill>
              <a:srgbClr val="2040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3657600" y="2409092"/>
              <a:ext cx="1828800" cy="685800"/>
            </a:xfrm>
            <a:prstGeom prst="rect">
              <a:avLst/>
            </a:prstGeom>
            <a:solidFill>
              <a:srgbClr val="0BA14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5486400" y="2409092"/>
              <a:ext cx="1828800" cy="685800"/>
            </a:xfrm>
            <a:prstGeom prst="rect">
              <a:avLst/>
            </a:prstGeom>
            <a:solidFill>
              <a:srgbClr val="F2652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7315200" y="2409092"/>
              <a:ext cx="1828800" cy="685800"/>
            </a:xfrm>
            <a:prstGeom prst="rect">
              <a:avLst/>
            </a:prstGeom>
            <a:solidFill>
              <a:srgbClr val="F9B8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304" y="67541"/>
            <a:ext cx="1150903" cy="1104553"/>
          </a:xfrm>
          <a:prstGeom prst="rect">
            <a:avLst/>
          </a:prstGeom>
        </p:spPr>
      </p:pic>
      <p:sp>
        <p:nvSpPr>
          <p:cNvPr id="2" name="Title 1"/>
          <p:cNvSpPr>
            <a:spLocks noGrp="1"/>
          </p:cNvSpPr>
          <p:nvPr>
            <p:ph type="title"/>
          </p:nvPr>
        </p:nvSpPr>
        <p:spPr/>
        <p:txBody>
          <a:bodyPr>
            <a:noAutofit/>
          </a:bodyPr>
          <a:lstStyle/>
          <a:p>
            <a:pPr algn="ctr"/>
            <a:br>
              <a:rPr lang="en-US" dirty="0"/>
            </a:br>
            <a:r>
              <a:rPr lang="en-US" dirty="0"/>
              <a:t> </a:t>
            </a:r>
          </a:p>
        </p:txBody>
      </p:sp>
      <p:sp>
        <p:nvSpPr>
          <p:cNvPr id="11" name="Content Placeholder 10"/>
          <p:cNvSpPr>
            <a:spLocks noGrp="1"/>
          </p:cNvSpPr>
          <p:nvPr>
            <p:ph idx="1"/>
          </p:nvPr>
        </p:nvSpPr>
        <p:spPr>
          <a:xfrm>
            <a:off x="247304" y="1239636"/>
            <a:ext cx="8268046" cy="4937327"/>
          </a:xfrm>
        </p:spPr>
        <p:txBody>
          <a:bodyPr/>
          <a:lstStyle/>
          <a:p>
            <a:pPr marL="0" indent="0">
              <a:buNone/>
            </a:pPr>
            <a:r>
              <a:rPr lang="en-US" sz="1400" dirty="0"/>
              <a:t>Description:</a:t>
            </a:r>
          </a:p>
          <a:p>
            <a:pPr marL="0" indent="0">
              <a:buNone/>
            </a:pPr>
            <a:r>
              <a:rPr lang="en-US" sz="1400" dirty="0"/>
              <a:t>Youth who are who are no longer in secondary school, had IEPs in effect at the time they left school and were:</a:t>
            </a:r>
          </a:p>
          <a:p>
            <a:pPr marL="342900" indent="-342900">
              <a:buAutoNum type="alphaUcPeriod" startAt="2"/>
            </a:pPr>
            <a:r>
              <a:rPr lang="en-US" sz="1400" dirty="0"/>
              <a:t>Enrolled in higher education or competitively employed within 1 year of leaving high school</a:t>
            </a:r>
          </a:p>
          <a:p>
            <a:pPr marL="0" indent="0">
              <a:buNone/>
            </a:pPr>
            <a:endParaRPr lang="en-US" sz="1800" dirty="0"/>
          </a:p>
        </p:txBody>
      </p:sp>
      <p:graphicFrame>
        <p:nvGraphicFramePr>
          <p:cNvPr id="3" name="Table 2"/>
          <p:cNvGraphicFramePr>
            <a:graphicFrameLocks noGrp="1"/>
          </p:cNvGraphicFramePr>
          <p:nvPr>
            <p:extLst>
              <p:ext uri="{D42A27DB-BD31-4B8C-83A1-F6EECF244321}">
                <p14:modId xmlns:p14="http://schemas.microsoft.com/office/powerpoint/2010/main" val="2765302359"/>
              </p:ext>
            </p:extLst>
          </p:nvPr>
        </p:nvGraphicFramePr>
        <p:xfrm>
          <a:off x="698739" y="3248379"/>
          <a:ext cx="6961519" cy="3073315"/>
        </p:xfrm>
        <a:graphic>
          <a:graphicData uri="http://schemas.openxmlformats.org/drawingml/2006/table">
            <a:tbl>
              <a:tblPr/>
              <a:tblGrid>
                <a:gridCol w="2438628">
                  <a:extLst>
                    <a:ext uri="{9D8B030D-6E8A-4147-A177-3AD203B41FA5}">
                      <a16:colId xmlns:a16="http://schemas.microsoft.com/office/drawing/2014/main" val="1139353858"/>
                    </a:ext>
                  </a:extLst>
                </a:gridCol>
                <a:gridCol w="644191">
                  <a:extLst>
                    <a:ext uri="{9D8B030D-6E8A-4147-A177-3AD203B41FA5}">
                      <a16:colId xmlns:a16="http://schemas.microsoft.com/office/drawing/2014/main" val="2467707175"/>
                    </a:ext>
                  </a:extLst>
                </a:gridCol>
                <a:gridCol w="644191">
                  <a:extLst>
                    <a:ext uri="{9D8B030D-6E8A-4147-A177-3AD203B41FA5}">
                      <a16:colId xmlns:a16="http://schemas.microsoft.com/office/drawing/2014/main" val="3061045986"/>
                    </a:ext>
                  </a:extLst>
                </a:gridCol>
                <a:gridCol w="648063">
                  <a:extLst>
                    <a:ext uri="{9D8B030D-6E8A-4147-A177-3AD203B41FA5}">
                      <a16:colId xmlns:a16="http://schemas.microsoft.com/office/drawing/2014/main" val="4288723354"/>
                    </a:ext>
                  </a:extLst>
                </a:gridCol>
                <a:gridCol w="644191">
                  <a:extLst>
                    <a:ext uri="{9D8B030D-6E8A-4147-A177-3AD203B41FA5}">
                      <a16:colId xmlns:a16="http://schemas.microsoft.com/office/drawing/2014/main" val="593221539"/>
                    </a:ext>
                  </a:extLst>
                </a:gridCol>
                <a:gridCol w="644191">
                  <a:extLst>
                    <a:ext uri="{9D8B030D-6E8A-4147-A177-3AD203B41FA5}">
                      <a16:colId xmlns:a16="http://schemas.microsoft.com/office/drawing/2014/main" val="3835028423"/>
                    </a:ext>
                  </a:extLst>
                </a:gridCol>
                <a:gridCol w="644837">
                  <a:extLst>
                    <a:ext uri="{9D8B030D-6E8A-4147-A177-3AD203B41FA5}">
                      <a16:colId xmlns:a16="http://schemas.microsoft.com/office/drawing/2014/main" val="3757096343"/>
                    </a:ext>
                  </a:extLst>
                </a:gridCol>
                <a:gridCol w="653227">
                  <a:extLst>
                    <a:ext uri="{9D8B030D-6E8A-4147-A177-3AD203B41FA5}">
                      <a16:colId xmlns:a16="http://schemas.microsoft.com/office/drawing/2014/main" val="3422781089"/>
                    </a:ext>
                  </a:extLst>
                </a:gridCol>
              </a:tblGrid>
              <a:tr h="348244">
                <a:tc>
                  <a:txBody>
                    <a:bodyPr/>
                    <a:lstStyle/>
                    <a:p>
                      <a:pPr marL="0" marR="555625" algn="r" fontAlgn="base">
                        <a:lnSpc>
                          <a:spcPts val="1255"/>
                        </a:lnSpc>
                        <a:spcBef>
                          <a:spcPts val="1540"/>
                        </a:spcBef>
                        <a:spcAft>
                          <a:spcPts val="1310"/>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Federal Fiscal Year</a:t>
                      </a:r>
                      <a:endParaRPr lang="en-US" sz="1100">
                        <a:effectLst/>
                        <a:latin typeface="Times New Roman" panose="02020603050405020304" pitchFamily="18" charset="0"/>
                        <a:ea typeface="PMingLiU"/>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55"/>
                        </a:lnSpc>
                        <a:spcBef>
                          <a:spcPts val="1540"/>
                        </a:spcBef>
                        <a:spcAft>
                          <a:spcPts val="1310"/>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55"/>
                        </a:lnSpc>
                        <a:spcBef>
                          <a:spcPts val="1540"/>
                        </a:spcBef>
                        <a:spcAft>
                          <a:spcPts val="1310"/>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55"/>
                        </a:lnSpc>
                        <a:spcBef>
                          <a:spcPts val="1540"/>
                        </a:spcBef>
                        <a:spcAft>
                          <a:spcPts val="1310"/>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2015</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55"/>
                        </a:lnSpc>
                        <a:spcBef>
                          <a:spcPts val="1540"/>
                        </a:spcBef>
                        <a:spcAft>
                          <a:spcPts val="1310"/>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55"/>
                        </a:lnSpc>
                        <a:spcBef>
                          <a:spcPts val="1540"/>
                        </a:spcBef>
                        <a:spcAft>
                          <a:spcPts val="1310"/>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2017</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55"/>
                        </a:lnSpc>
                        <a:spcBef>
                          <a:spcPts val="1540"/>
                        </a:spcBef>
                        <a:spcAft>
                          <a:spcPts val="1310"/>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2018</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55"/>
                        </a:lnSpc>
                        <a:spcBef>
                          <a:spcPts val="1540"/>
                        </a:spcBef>
                        <a:spcAft>
                          <a:spcPts val="1310"/>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2019</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E6CFD7"/>
                    </a:solidFill>
                  </a:tcPr>
                </a:tc>
                <a:extLst>
                  <a:ext uri="{0D108BD9-81ED-4DB2-BD59-A6C34878D82A}">
                    <a16:rowId xmlns:a16="http://schemas.microsoft.com/office/drawing/2014/main" val="1827336551"/>
                  </a:ext>
                </a:extLst>
              </a:tr>
              <a:tr h="427564">
                <a:tc>
                  <a:txBody>
                    <a:bodyPr/>
                    <a:lstStyle/>
                    <a:p>
                      <a:pPr marL="114300" marR="182880" fontAlgn="base">
                        <a:lnSpc>
                          <a:spcPts val="1080"/>
                        </a:lnSpc>
                        <a:spcBef>
                          <a:spcPts val="1560"/>
                        </a:spcBef>
                        <a:spcAft>
                          <a:spcPts val="132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Number of youth with IEPs in effect at the time they left school:</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90"/>
                        </a:spcBef>
                        <a:spcAft>
                          <a:spcPts val="18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390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90"/>
                        </a:spcBef>
                        <a:spcAft>
                          <a:spcPts val="18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455</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90"/>
                        </a:spcBef>
                        <a:spcAft>
                          <a:spcPts val="18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347</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90"/>
                        </a:spcBef>
                        <a:spcAft>
                          <a:spcPts val="18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471</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90"/>
                        </a:spcBef>
                        <a:spcAft>
                          <a:spcPts val="18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732</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90"/>
                        </a:spcBef>
                        <a:spcAft>
                          <a:spcPts val="18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616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90"/>
                        </a:spcBef>
                        <a:spcAft>
                          <a:spcPts val="18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674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102614"/>
                  </a:ext>
                </a:extLst>
              </a:tr>
              <a:tr h="924791">
                <a:tc>
                  <a:txBody>
                    <a:bodyPr/>
                    <a:lstStyle/>
                    <a:p>
                      <a:pPr marL="114300" marR="160020" fontAlgn="base">
                        <a:lnSpc>
                          <a:spcPts val="1080"/>
                        </a:lnSpc>
                        <a:spcBef>
                          <a:spcPts val="1175"/>
                        </a:spcBef>
                        <a:spcAft>
                          <a:spcPts val="840"/>
                        </a:spcAft>
                      </a:pPr>
                      <a:r>
                        <a:rPr lang="en-US" sz="950" b="1" spc="35">
                          <a:solidFill>
                            <a:srgbClr val="000000"/>
                          </a:solidFill>
                          <a:effectLst/>
                          <a:latin typeface="Arial" panose="020B0604020202020204" pitchFamily="34" charset="0"/>
                          <a:ea typeface="Arial" panose="020B0604020202020204" pitchFamily="34" charset="0"/>
                          <a:cs typeface="Times New Roman" panose="02020603050405020304" pitchFamily="18" charset="0"/>
                        </a:rPr>
                        <a:t>14B </a:t>
                      </a:r>
                      <a:r>
                        <a:rPr lang="en-US" sz="900" spc="35">
                          <a:solidFill>
                            <a:srgbClr val="000000"/>
                          </a:solidFill>
                          <a:effectLst/>
                          <a:latin typeface="Tahoma" panose="020B0604030504040204" pitchFamily="34" charset="0"/>
                          <a:ea typeface="Tahoma" panose="020B0604030504040204" pitchFamily="34" charset="0"/>
                          <a:cs typeface="Times New Roman" panose="02020603050405020304" pitchFamily="18" charset="0"/>
                        </a:rPr>
                        <a:t>Number of youth with IEPs in effect at the time they left school who enrolled in higher education or were competitively employed within one year of leaving high school:</a:t>
                      </a:r>
                      <a:endParaRPr lang="en-US" sz="1100">
                        <a:effectLst/>
                        <a:latin typeface="Times New Roman" panose="02020603050405020304" pitchFamily="18" charset="0"/>
                        <a:ea typeface="PMingLiU"/>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335"/>
                        </a:spcBef>
                        <a:spcAft>
                          <a:spcPts val="300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205</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335"/>
                        </a:spcBef>
                        <a:spcAft>
                          <a:spcPts val="3000"/>
                        </a:spcAft>
                      </a:pP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358</a:t>
                      </a:r>
                      <a:endParaRPr lang="en-US" sz="1100" dirty="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335"/>
                        </a:spcBef>
                        <a:spcAft>
                          <a:spcPts val="300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282</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335"/>
                        </a:spcBef>
                        <a:spcAft>
                          <a:spcPts val="300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389</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335"/>
                        </a:spcBef>
                        <a:spcAft>
                          <a:spcPts val="300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455</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335"/>
                        </a:spcBef>
                        <a:spcAft>
                          <a:spcPts val="300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453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335"/>
                        </a:spcBef>
                        <a:spcAft>
                          <a:spcPts val="300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495</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8296246"/>
                  </a:ext>
                </a:extLst>
              </a:tr>
              <a:tr h="924791">
                <a:tc>
                  <a:txBody>
                    <a:bodyPr/>
                    <a:lstStyle/>
                    <a:p>
                      <a:pPr marL="114300" marR="160020" fontAlgn="base">
                        <a:lnSpc>
                          <a:spcPts val="1080"/>
                        </a:lnSpc>
                        <a:spcBef>
                          <a:spcPts val="1540"/>
                        </a:spcBef>
                        <a:spcAft>
                          <a:spcPts val="1195"/>
                        </a:spcAft>
                      </a:pPr>
                      <a:r>
                        <a:rPr lang="en-US" sz="950" b="1" spc="35">
                          <a:solidFill>
                            <a:srgbClr val="000000"/>
                          </a:solidFill>
                          <a:effectLst/>
                          <a:latin typeface="Arial" panose="020B0604020202020204" pitchFamily="34" charset="0"/>
                          <a:ea typeface="Arial" panose="020B0604020202020204" pitchFamily="34" charset="0"/>
                          <a:cs typeface="Times New Roman" panose="02020603050405020304" pitchFamily="18" charset="0"/>
                        </a:rPr>
                        <a:t>14B </a:t>
                      </a:r>
                      <a:r>
                        <a:rPr lang="en-US" sz="900" spc="35">
                          <a:solidFill>
                            <a:srgbClr val="000000"/>
                          </a:solidFill>
                          <a:effectLst/>
                          <a:latin typeface="Tahoma" panose="020B0604030504040204" pitchFamily="34" charset="0"/>
                          <a:ea typeface="Tahoma" panose="020B0604030504040204" pitchFamily="34" charset="0"/>
                          <a:cs typeface="Times New Roman" panose="02020603050405020304" pitchFamily="18" charset="0"/>
                        </a:rPr>
                        <a:t>Percent of youth with IEPs in effect at the time they left school who enrolled in higher education or were competitively employed within one year of leaving high school:</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700"/>
                        </a:spcBef>
                        <a:spcAft>
                          <a:spcPts val="335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700"/>
                        </a:spcBef>
                        <a:spcAft>
                          <a:spcPts val="335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79%</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700"/>
                        </a:spcBef>
                        <a:spcAft>
                          <a:spcPts val="335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81%</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700"/>
                        </a:spcBef>
                        <a:spcAft>
                          <a:spcPts val="335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700"/>
                        </a:spcBef>
                        <a:spcAft>
                          <a:spcPts val="335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62%</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700"/>
                        </a:spcBef>
                        <a:spcAft>
                          <a:spcPts val="335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700"/>
                        </a:spcBef>
                        <a:spcAft>
                          <a:spcPts val="335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3067146"/>
                  </a:ext>
                </a:extLst>
              </a:tr>
              <a:tr h="447925">
                <a:tc>
                  <a:txBody>
                    <a:bodyPr/>
                    <a:lstStyle/>
                    <a:p>
                      <a:pPr marL="118745" marR="0" fontAlgn="base">
                        <a:lnSpc>
                          <a:spcPts val="1080"/>
                        </a:lnSpc>
                        <a:spcBef>
                          <a:spcPts val="2240"/>
                        </a:spcBef>
                        <a:spcAft>
                          <a:spcPts val="1935"/>
                        </a:spcAft>
                      </a:pPr>
                      <a:r>
                        <a:rPr lang="en-US" sz="9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14B </a:t>
                      </a: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Year target:</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10"/>
                        </a:spcBef>
                        <a:spcAft>
                          <a:spcPts val="196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52.0%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10"/>
                        </a:spcBef>
                        <a:spcAft>
                          <a:spcPts val="196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56.0%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10"/>
                        </a:spcBef>
                        <a:spcAft>
                          <a:spcPts val="196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60.0%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10"/>
                        </a:spcBef>
                        <a:spcAft>
                          <a:spcPts val="196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64.0%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10"/>
                        </a:spcBef>
                        <a:spcAft>
                          <a:spcPts val="196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68.0%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10"/>
                        </a:spcBef>
                        <a:spcAft>
                          <a:spcPts val="196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72.0%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10"/>
                        </a:spcBef>
                        <a:spcAft>
                          <a:spcPts val="1965"/>
                        </a:spcAft>
                      </a:pP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76.0%</a:t>
                      </a:r>
                      <a:endParaRPr lang="en-US" sz="1100" dirty="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8246871"/>
                  </a:ext>
                </a:extLst>
              </a:tr>
            </a:tbl>
          </a:graphicData>
        </a:graphic>
      </p:graphicFrame>
      <p:sp>
        <p:nvSpPr>
          <p:cNvPr id="10" name="Rectangle 1"/>
          <p:cNvSpPr>
            <a:spLocks noChangeArrowheads="1"/>
          </p:cNvSpPr>
          <p:nvPr/>
        </p:nvSpPr>
        <p:spPr bwMode="auto">
          <a:xfrm>
            <a:off x="331098" y="2078826"/>
            <a:ext cx="8100457"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Measurement: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Percent enrolled in higher education or competitively employed within one year of leaving high school = (Measure A + B) “competitive integrated employment” maintaining the standard of 20 hours a week, at or above minimum wage, and for at least 90 days at any time in the year since leaving high school. This definition applies to military employment.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11998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0" y="-5032"/>
            <a:ext cx="9144000" cy="1172095"/>
          </a:xfrm>
          <a:prstGeom prst="rect">
            <a:avLst/>
          </a:prstGeom>
          <a:solidFill>
            <a:srgbClr val="1F497D"/>
          </a:solidFill>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defRPr/>
            </a:pPr>
            <a:r>
              <a:rPr lang="en-US" sz="3600" b="1" dirty="0">
                <a:solidFill>
                  <a:prstClr val="white"/>
                </a:solidFill>
              </a:rPr>
              <a:t>Indicator 14 – Post School Outcomes</a:t>
            </a:r>
          </a:p>
          <a:p>
            <a:pPr lvl="0" algn="ctr">
              <a:defRPr/>
            </a:pPr>
            <a:r>
              <a:rPr lang="en-US" sz="3600" b="1" dirty="0">
                <a:solidFill>
                  <a:prstClr val="white"/>
                </a:solidFill>
              </a:rPr>
              <a:t>Measure C: All Categories</a:t>
            </a:r>
          </a:p>
        </p:txBody>
      </p:sp>
      <p:grpSp>
        <p:nvGrpSpPr>
          <p:cNvPr id="4" name="Group 3"/>
          <p:cNvGrpSpPr/>
          <p:nvPr/>
        </p:nvGrpSpPr>
        <p:grpSpPr>
          <a:xfrm>
            <a:off x="0" y="6062626"/>
            <a:ext cx="9144000" cy="64384"/>
            <a:chOff x="0" y="2409092"/>
            <a:chExt cx="9144000" cy="685800"/>
          </a:xfrm>
        </p:grpSpPr>
        <p:sp>
          <p:nvSpPr>
            <p:cNvPr id="5" name="Rectangle 4"/>
            <p:cNvSpPr/>
            <p:nvPr/>
          </p:nvSpPr>
          <p:spPr>
            <a:xfrm>
              <a:off x="0" y="2409092"/>
              <a:ext cx="1828800" cy="685800"/>
            </a:xfrm>
            <a:prstGeom prst="rect">
              <a:avLst/>
            </a:prstGeom>
            <a:solidFill>
              <a:srgbClr val="14B4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1828800" y="2409092"/>
              <a:ext cx="1828800" cy="685800"/>
            </a:xfrm>
            <a:prstGeom prst="rect">
              <a:avLst/>
            </a:prstGeom>
            <a:solidFill>
              <a:srgbClr val="2040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3657600" y="2409092"/>
              <a:ext cx="1828800" cy="685800"/>
            </a:xfrm>
            <a:prstGeom prst="rect">
              <a:avLst/>
            </a:prstGeom>
            <a:solidFill>
              <a:srgbClr val="0BA14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5486400" y="2409092"/>
              <a:ext cx="1828800" cy="685800"/>
            </a:xfrm>
            <a:prstGeom prst="rect">
              <a:avLst/>
            </a:prstGeom>
            <a:solidFill>
              <a:srgbClr val="F2652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7315200" y="2409092"/>
              <a:ext cx="1828800" cy="685800"/>
            </a:xfrm>
            <a:prstGeom prst="rect">
              <a:avLst/>
            </a:prstGeom>
            <a:solidFill>
              <a:srgbClr val="F9B8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304" y="67541"/>
            <a:ext cx="1150903" cy="1104553"/>
          </a:xfrm>
          <a:prstGeom prst="rect">
            <a:avLst/>
          </a:prstGeom>
        </p:spPr>
      </p:pic>
      <p:sp>
        <p:nvSpPr>
          <p:cNvPr id="2" name="Title 1"/>
          <p:cNvSpPr>
            <a:spLocks noGrp="1"/>
          </p:cNvSpPr>
          <p:nvPr>
            <p:ph type="title"/>
          </p:nvPr>
        </p:nvSpPr>
        <p:spPr/>
        <p:txBody>
          <a:bodyPr>
            <a:noAutofit/>
          </a:bodyPr>
          <a:lstStyle/>
          <a:p>
            <a:pPr algn="ctr"/>
            <a:br>
              <a:rPr lang="en-US" dirty="0"/>
            </a:br>
            <a:r>
              <a:rPr lang="en-US" dirty="0"/>
              <a:t> </a:t>
            </a:r>
          </a:p>
        </p:txBody>
      </p:sp>
      <p:sp>
        <p:nvSpPr>
          <p:cNvPr id="11" name="Content Placeholder 10"/>
          <p:cNvSpPr>
            <a:spLocks noGrp="1"/>
          </p:cNvSpPr>
          <p:nvPr>
            <p:ph idx="1"/>
          </p:nvPr>
        </p:nvSpPr>
        <p:spPr>
          <a:xfrm>
            <a:off x="247304" y="1239636"/>
            <a:ext cx="8268046" cy="5618363"/>
          </a:xfrm>
        </p:spPr>
        <p:txBody>
          <a:bodyPr>
            <a:normAutofit/>
          </a:bodyPr>
          <a:lstStyle/>
          <a:p>
            <a:pPr marL="0" indent="0">
              <a:buNone/>
            </a:pPr>
            <a:r>
              <a:rPr lang="en-US" sz="1400" dirty="0"/>
              <a:t>Description:</a:t>
            </a:r>
          </a:p>
          <a:p>
            <a:pPr marL="0" indent="0">
              <a:buNone/>
            </a:pPr>
            <a:r>
              <a:rPr lang="en-US" sz="1400" dirty="0"/>
              <a:t>Youth who are who are no longer in secondary school, had IEPs in effect at the time they left school and were</a:t>
            </a:r>
          </a:p>
          <a:p>
            <a:pPr marL="342900" indent="-342900">
              <a:buAutoNum type="alphaUcPeriod" startAt="3"/>
            </a:pPr>
            <a:r>
              <a:rPr lang="en-US" sz="1400" dirty="0"/>
              <a:t>Enrolled in higher education or in some other postsecondary education or training program, competitively employed or in some other employment within 1 year of leaving high school.   </a:t>
            </a:r>
          </a:p>
          <a:p>
            <a:pPr marL="0" indent="0">
              <a:buNone/>
            </a:pPr>
            <a:r>
              <a:rPr lang="en-US" sz="1800" dirty="0"/>
              <a:t>	</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r>
              <a:rPr lang="en-US" sz="900" dirty="0"/>
              <a:t>*Enrolled in other postsecondary education or training means youth have been enrolled on a full or part-time basis for at least 1 complete term at any time in the year since leaving high school in an education or training program (e.g., Job Corps, adult education, workforce development program, vocational technical school which is less than a two year program). Engaged in some other employment means youth have worked for pay (less than 20 hours a week) or been self-employed for a period of at least 90 days at any time in the year since leaving high school. This includes working in a family business (e.g., farm, store, fishing, ranching, catering services, etc.).</a:t>
            </a:r>
          </a:p>
          <a:p>
            <a:pPr marL="0" indent="0">
              <a:buNone/>
            </a:pPr>
            <a:endParaRPr lang="en-US" sz="1200" dirty="0"/>
          </a:p>
          <a:p>
            <a:pPr marL="0" indent="0">
              <a:buNone/>
            </a:pPr>
            <a:endParaRPr lang="en-US" sz="1800" dirty="0"/>
          </a:p>
        </p:txBody>
      </p:sp>
      <p:graphicFrame>
        <p:nvGraphicFramePr>
          <p:cNvPr id="3" name="Table 2"/>
          <p:cNvGraphicFramePr>
            <a:graphicFrameLocks noGrp="1"/>
          </p:cNvGraphicFramePr>
          <p:nvPr>
            <p:extLst>
              <p:ext uri="{D42A27DB-BD31-4B8C-83A1-F6EECF244321}">
                <p14:modId xmlns:p14="http://schemas.microsoft.com/office/powerpoint/2010/main" val="122564489"/>
              </p:ext>
            </p:extLst>
          </p:nvPr>
        </p:nvGraphicFramePr>
        <p:xfrm>
          <a:off x="914400" y="2790196"/>
          <a:ext cx="6821170" cy="3085822"/>
        </p:xfrm>
        <a:graphic>
          <a:graphicData uri="http://schemas.openxmlformats.org/drawingml/2006/table">
            <a:tbl>
              <a:tblPr/>
              <a:tblGrid>
                <a:gridCol w="2974975">
                  <a:extLst>
                    <a:ext uri="{9D8B030D-6E8A-4147-A177-3AD203B41FA5}">
                      <a16:colId xmlns:a16="http://schemas.microsoft.com/office/drawing/2014/main" val="2900541969"/>
                    </a:ext>
                  </a:extLst>
                </a:gridCol>
                <a:gridCol w="548640">
                  <a:extLst>
                    <a:ext uri="{9D8B030D-6E8A-4147-A177-3AD203B41FA5}">
                      <a16:colId xmlns:a16="http://schemas.microsoft.com/office/drawing/2014/main" val="4235893018"/>
                    </a:ext>
                  </a:extLst>
                </a:gridCol>
                <a:gridCol w="548640">
                  <a:extLst>
                    <a:ext uri="{9D8B030D-6E8A-4147-A177-3AD203B41FA5}">
                      <a16:colId xmlns:a16="http://schemas.microsoft.com/office/drawing/2014/main" val="3988191114"/>
                    </a:ext>
                  </a:extLst>
                </a:gridCol>
                <a:gridCol w="548640">
                  <a:extLst>
                    <a:ext uri="{9D8B030D-6E8A-4147-A177-3AD203B41FA5}">
                      <a16:colId xmlns:a16="http://schemas.microsoft.com/office/drawing/2014/main" val="1429667506"/>
                    </a:ext>
                  </a:extLst>
                </a:gridCol>
                <a:gridCol w="548640">
                  <a:extLst>
                    <a:ext uri="{9D8B030D-6E8A-4147-A177-3AD203B41FA5}">
                      <a16:colId xmlns:a16="http://schemas.microsoft.com/office/drawing/2014/main" val="13718073"/>
                    </a:ext>
                  </a:extLst>
                </a:gridCol>
                <a:gridCol w="548640">
                  <a:extLst>
                    <a:ext uri="{9D8B030D-6E8A-4147-A177-3AD203B41FA5}">
                      <a16:colId xmlns:a16="http://schemas.microsoft.com/office/drawing/2014/main" val="2799366197"/>
                    </a:ext>
                  </a:extLst>
                </a:gridCol>
                <a:gridCol w="548640">
                  <a:extLst>
                    <a:ext uri="{9D8B030D-6E8A-4147-A177-3AD203B41FA5}">
                      <a16:colId xmlns:a16="http://schemas.microsoft.com/office/drawing/2014/main" val="1271440126"/>
                    </a:ext>
                  </a:extLst>
                </a:gridCol>
                <a:gridCol w="554355">
                  <a:extLst>
                    <a:ext uri="{9D8B030D-6E8A-4147-A177-3AD203B41FA5}">
                      <a16:colId xmlns:a16="http://schemas.microsoft.com/office/drawing/2014/main" val="1068698580"/>
                    </a:ext>
                  </a:extLst>
                </a:gridCol>
              </a:tblGrid>
              <a:tr h="450798">
                <a:tc>
                  <a:txBody>
                    <a:bodyPr/>
                    <a:lstStyle/>
                    <a:p>
                      <a:pPr marL="0" marR="855980" algn="r" fontAlgn="base">
                        <a:lnSpc>
                          <a:spcPts val="1260"/>
                        </a:lnSpc>
                        <a:spcBef>
                          <a:spcPts val="1510"/>
                        </a:spcBef>
                        <a:spcAft>
                          <a:spcPts val="1305"/>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Federal Fiscal Year</a:t>
                      </a:r>
                      <a:endParaRPr lang="en-US" sz="1100">
                        <a:effectLst/>
                        <a:latin typeface="Times New Roman" panose="02020603050405020304" pitchFamily="18" charset="0"/>
                        <a:ea typeface="PMingLiU"/>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106045" algn="r" fontAlgn="base">
                        <a:lnSpc>
                          <a:spcPts val="1260"/>
                        </a:lnSpc>
                        <a:spcBef>
                          <a:spcPts val="1510"/>
                        </a:spcBef>
                        <a:spcAft>
                          <a:spcPts val="1305"/>
                        </a:spcAft>
                      </a:pPr>
                      <a:r>
                        <a:rPr lang="en-US" sz="11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2013</a:t>
                      </a:r>
                      <a:endParaRPr lang="en-US" sz="1100" dirty="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106045" algn="r" fontAlgn="base">
                        <a:lnSpc>
                          <a:spcPts val="1260"/>
                        </a:lnSpc>
                        <a:spcBef>
                          <a:spcPts val="1510"/>
                        </a:spcBef>
                        <a:spcAft>
                          <a:spcPts val="1305"/>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106045" algn="r" fontAlgn="base">
                        <a:lnSpc>
                          <a:spcPts val="1260"/>
                        </a:lnSpc>
                        <a:spcBef>
                          <a:spcPts val="1510"/>
                        </a:spcBef>
                        <a:spcAft>
                          <a:spcPts val="1305"/>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2015</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106045" algn="r" fontAlgn="base">
                        <a:lnSpc>
                          <a:spcPts val="1260"/>
                        </a:lnSpc>
                        <a:spcBef>
                          <a:spcPts val="1510"/>
                        </a:spcBef>
                        <a:spcAft>
                          <a:spcPts val="1305"/>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106045" algn="r" fontAlgn="base">
                        <a:lnSpc>
                          <a:spcPts val="1260"/>
                        </a:lnSpc>
                        <a:spcBef>
                          <a:spcPts val="1510"/>
                        </a:spcBef>
                        <a:spcAft>
                          <a:spcPts val="1305"/>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2017</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106045" algn="r" fontAlgn="base">
                        <a:lnSpc>
                          <a:spcPts val="1260"/>
                        </a:lnSpc>
                        <a:spcBef>
                          <a:spcPts val="1510"/>
                        </a:spcBef>
                        <a:spcAft>
                          <a:spcPts val="1305"/>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2018</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111760" algn="r" fontAlgn="base">
                        <a:lnSpc>
                          <a:spcPts val="1260"/>
                        </a:lnSpc>
                        <a:spcBef>
                          <a:spcPts val="1510"/>
                        </a:spcBef>
                        <a:spcAft>
                          <a:spcPts val="1305"/>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2019</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E6CFD7"/>
                    </a:solidFill>
                  </a:tcPr>
                </a:tc>
                <a:extLst>
                  <a:ext uri="{0D108BD9-81ED-4DB2-BD59-A6C34878D82A}">
                    <a16:rowId xmlns:a16="http://schemas.microsoft.com/office/drawing/2014/main" val="2517513731"/>
                  </a:ext>
                </a:extLst>
              </a:tr>
              <a:tr h="484842">
                <a:tc>
                  <a:txBody>
                    <a:bodyPr/>
                    <a:lstStyle/>
                    <a:p>
                      <a:pPr marL="182880" marR="114300" fontAlgn="base">
                        <a:lnSpc>
                          <a:spcPts val="1080"/>
                        </a:lnSpc>
                        <a:spcBef>
                          <a:spcPts val="1220"/>
                        </a:spcBef>
                        <a:spcAft>
                          <a:spcPts val="985"/>
                        </a:spcAft>
                      </a:pP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Number of youth with IEPs in effect at the time they left school:</a:t>
                      </a:r>
                      <a:endParaRPr lang="en-US" sz="1100" dirty="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1770"/>
                        </a:spcBef>
                        <a:spcAft>
                          <a:spcPts val="151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390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1770"/>
                        </a:spcBef>
                        <a:spcAft>
                          <a:spcPts val="151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455</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1770"/>
                        </a:spcBef>
                        <a:spcAft>
                          <a:spcPts val="151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347</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1770"/>
                        </a:spcBef>
                        <a:spcAft>
                          <a:spcPts val="151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471</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1770"/>
                        </a:spcBef>
                        <a:spcAft>
                          <a:spcPts val="151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732</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1770"/>
                        </a:spcBef>
                        <a:spcAft>
                          <a:spcPts val="151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616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111760" algn="r" fontAlgn="base">
                        <a:lnSpc>
                          <a:spcPts val="1080"/>
                        </a:lnSpc>
                        <a:spcBef>
                          <a:spcPts val="1770"/>
                        </a:spcBef>
                        <a:spcAft>
                          <a:spcPts val="151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674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0698801"/>
                  </a:ext>
                </a:extLst>
              </a:tr>
              <a:tr h="942253">
                <a:tc>
                  <a:txBody>
                    <a:bodyPr/>
                    <a:lstStyle/>
                    <a:p>
                      <a:pPr marL="182880" marR="114300" algn="just" fontAlgn="base">
                        <a:lnSpc>
                          <a:spcPts val="1080"/>
                        </a:lnSpc>
                        <a:spcBef>
                          <a:spcPts val="1005"/>
                        </a:spcBef>
                        <a:spcAft>
                          <a:spcPts val="0"/>
                        </a:spcAft>
                      </a:pPr>
                      <a:r>
                        <a:rPr lang="en-US" sz="1000" b="1" spc="4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14C </a:t>
                      </a:r>
                      <a:r>
                        <a:rPr lang="en-US" sz="900" spc="40" dirty="0">
                          <a:solidFill>
                            <a:srgbClr val="000000"/>
                          </a:solidFill>
                          <a:effectLst/>
                          <a:latin typeface="Tahoma" panose="020B0604030504040204" pitchFamily="34" charset="0"/>
                          <a:ea typeface="Tahoma" panose="020B0604030504040204" pitchFamily="34" charset="0"/>
                          <a:cs typeface="Tahoma" panose="020B0604030504040204" pitchFamily="34" charset="0"/>
                        </a:rPr>
                        <a:t>Number</a:t>
                      </a:r>
                      <a:r>
                        <a:rPr lang="en-US" sz="900" spc="4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spc="40" dirty="0">
                          <a:solidFill>
                            <a:srgbClr val="000000"/>
                          </a:solidFill>
                          <a:effectLst/>
                          <a:latin typeface="Tahoma" panose="020B0604030504040204" pitchFamily="34" charset="0"/>
                          <a:ea typeface="Tahoma" panose="020B0604030504040204" pitchFamily="34" charset="0"/>
                          <a:cs typeface="Tahoma" panose="020B0604030504040204" pitchFamily="34" charset="0"/>
                        </a:rPr>
                        <a:t>of youth with IEPs in effect at the time they left school who enrolled in higher</a:t>
                      </a:r>
                      <a:endParaRPr lang="en-US" sz="900" dirty="0">
                        <a:effectLst/>
                        <a:latin typeface="Tahoma" panose="020B0604030504040204" pitchFamily="34" charset="0"/>
                        <a:ea typeface="Tahoma" panose="020B0604030504040204" pitchFamily="34" charset="0"/>
                        <a:cs typeface="Tahoma" panose="020B0604030504040204" pitchFamily="34" charset="0"/>
                      </a:endParaRPr>
                    </a:p>
                    <a:p>
                      <a:pPr marL="182880" marR="0" fontAlgn="base">
                        <a:lnSpc>
                          <a:spcPts val="1080"/>
                        </a:lnSpc>
                        <a:spcBef>
                          <a:spcPts val="0"/>
                        </a:spcBef>
                        <a:spcAft>
                          <a:spcPts val="0"/>
                        </a:spcAft>
                        <a:tabLst>
                          <a:tab pos="822960" algn="l"/>
                          <a:tab pos="1051560" algn="l"/>
                          <a:tab pos="1554480" algn="r"/>
                          <a:tab pos="1645920" algn="l"/>
                          <a:tab pos="2880360" algn="r"/>
                        </a:tabLst>
                      </a:pP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Education</a:t>
                      </a:r>
                      <a:r>
                        <a:rPr lang="en-US" sz="90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or	 in</a:t>
                      </a:r>
                      <a:r>
                        <a:rPr lang="en-US" sz="90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some	 other</a:t>
                      </a:r>
                      <a:r>
                        <a:rPr lang="en-US" sz="90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postsecondary</a:t>
                      </a:r>
                      <a:r>
                        <a:rPr lang="en-US" sz="900"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Education</a:t>
                      </a:r>
                      <a:r>
                        <a:rPr lang="en-US" sz="90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or</a:t>
                      </a:r>
                      <a:r>
                        <a:rPr lang="en-US" sz="90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training program or 	were</a:t>
                      </a:r>
                      <a:r>
                        <a:rPr lang="en-US" sz="900"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competitively</a:t>
                      </a:r>
                      <a:r>
                        <a:rPr lang="en-US" sz="90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employed 	or</a:t>
                      </a:r>
                      <a:r>
                        <a:rPr lang="en-US" sz="90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in</a:t>
                      </a:r>
                      <a:r>
                        <a:rPr lang="en-US" sz="90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some</a:t>
                      </a:r>
                      <a:r>
                        <a:rPr lang="en-US" sz="90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other</a:t>
                      </a:r>
                      <a:r>
                        <a:rPr lang="en-US" sz="900"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employment within</a:t>
                      </a:r>
                      <a:r>
                        <a:rPr lang="en-US" sz="90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one</a:t>
                      </a:r>
                      <a:r>
                        <a:rPr lang="en-US" sz="90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year</a:t>
                      </a:r>
                      <a:r>
                        <a:rPr lang="en-US" sz="90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of	leaving </a:t>
                      </a:r>
                      <a:b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high school:</a:t>
                      </a:r>
                      <a:endParaRPr lang="en-US" sz="900" dirty="0">
                        <a:effectLst/>
                        <a:latin typeface="Tahoma" panose="020B0604030504040204" pitchFamily="34" charset="0"/>
                        <a:ea typeface="Tahoma" panose="020B0604030504040204" pitchFamily="34" charset="0"/>
                        <a:cs typeface="Tahom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4240"/>
                        </a:spcBef>
                        <a:spcAft>
                          <a:spcPts val="399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256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4240"/>
                        </a:spcBef>
                        <a:spcAft>
                          <a:spcPts val="399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376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4240"/>
                        </a:spcBef>
                        <a:spcAft>
                          <a:spcPts val="399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298</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4240"/>
                        </a:spcBef>
                        <a:spcAft>
                          <a:spcPts val="399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406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4240"/>
                        </a:spcBef>
                        <a:spcAft>
                          <a:spcPts val="399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597</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4240"/>
                        </a:spcBef>
                        <a:spcAft>
                          <a:spcPts val="399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499</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4240"/>
                        </a:spcBef>
                        <a:spcAft>
                          <a:spcPts val="399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591</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983730"/>
                  </a:ext>
                </a:extLst>
              </a:tr>
              <a:tr h="897147">
                <a:tc>
                  <a:txBody>
                    <a:bodyPr/>
                    <a:lstStyle/>
                    <a:p>
                      <a:pPr marL="182880" marR="114300" algn="just" fontAlgn="base">
                        <a:lnSpc>
                          <a:spcPts val="1055"/>
                        </a:lnSpc>
                        <a:spcBef>
                          <a:spcPts val="1130"/>
                        </a:spcBef>
                        <a:spcAft>
                          <a:spcPts val="0"/>
                        </a:spcAft>
                      </a:pPr>
                      <a:r>
                        <a:rPr lang="en-US" sz="1000" b="1" spc="4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14C </a:t>
                      </a:r>
                      <a:r>
                        <a:rPr lang="en-US" sz="900" spc="4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Percent of youth with IEPs in effect at the time they left school who enrolled in higher</a:t>
                      </a:r>
                      <a:endParaRPr lang="en-US" sz="1100" dirty="0">
                        <a:effectLst/>
                        <a:latin typeface="Times New Roman" panose="02020603050405020304" pitchFamily="18" charset="0"/>
                        <a:ea typeface="PMingLiU"/>
                      </a:endParaRPr>
                    </a:p>
                    <a:p>
                      <a:pPr marL="182880" marR="0" fontAlgn="base">
                        <a:lnSpc>
                          <a:spcPts val="1080"/>
                        </a:lnSpc>
                        <a:spcBef>
                          <a:spcPts val="0"/>
                        </a:spcBef>
                        <a:spcAft>
                          <a:spcPts val="0"/>
                        </a:spcAft>
                        <a:tabLst>
                          <a:tab pos="822960" algn="l"/>
                          <a:tab pos="1051560" algn="l"/>
                          <a:tab pos="1554480" algn="r"/>
                          <a:tab pos="1645920" algn="l"/>
                          <a:tab pos="2880360" algn="r"/>
                        </a:tabLst>
                      </a:pP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Education</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or	 in</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some	other</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postsecondary</a:t>
                      </a:r>
                      <a:r>
                        <a:rPr lang="en-US" sz="1100" baseline="0" dirty="0">
                          <a:solidFill>
                            <a:schemeClr val="tx1"/>
                          </a:solidFill>
                          <a:effectLst/>
                          <a:latin typeface="Times New Roman" panose="02020603050405020304" pitchFamily="18" charset="0"/>
                          <a:ea typeface="Tahoma" panose="020B0604030504040204" pitchFamily="34" charset="0"/>
                          <a:cs typeface="+mn-cs"/>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Education</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or</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training program</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or</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were</a:t>
                      </a:r>
                      <a:r>
                        <a:rPr lang="en-US" sz="1100" baseline="0" dirty="0">
                          <a:solidFill>
                            <a:schemeClr val="tx1"/>
                          </a:solidFill>
                          <a:effectLst/>
                          <a:latin typeface="Times New Roman" panose="02020603050405020304" pitchFamily="18" charset="0"/>
                          <a:ea typeface="Tahoma" panose="020B0604030504040204" pitchFamily="34" charset="0"/>
                          <a:cs typeface="+mn-cs"/>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competitively</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employed</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or 	in</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some</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other</a:t>
                      </a:r>
                      <a:r>
                        <a:rPr lang="en-US" sz="1100" baseline="0" dirty="0">
                          <a:solidFill>
                            <a:schemeClr val="tx1"/>
                          </a:solidFill>
                          <a:effectLst/>
                          <a:latin typeface="Times New Roman" panose="02020603050405020304" pitchFamily="18" charset="0"/>
                          <a:ea typeface="Tahoma" panose="020B0604030504040204" pitchFamily="34" charset="0"/>
                          <a:cs typeface="+mn-cs"/>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employment	 within</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one</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year</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of</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leaving </a:t>
                      </a:r>
                      <a:b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high school:</a:t>
                      </a:r>
                      <a:endParaRPr lang="en-US" sz="1100" dirty="0">
                        <a:effectLst/>
                        <a:latin typeface="Times New Roman" panose="02020603050405020304" pitchFamily="18" charset="0"/>
                        <a:ea typeface="PMingLiU"/>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4315"/>
                        </a:spcBef>
                        <a:spcAft>
                          <a:spcPts val="408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4315"/>
                        </a:spcBef>
                        <a:spcAft>
                          <a:spcPts val="408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4315"/>
                        </a:spcBef>
                        <a:spcAft>
                          <a:spcPts val="408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4315"/>
                        </a:spcBef>
                        <a:spcAft>
                          <a:spcPts val="408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4315"/>
                        </a:spcBef>
                        <a:spcAft>
                          <a:spcPts val="408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82%</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4315"/>
                        </a:spcBef>
                        <a:spcAft>
                          <a:spcPts val="408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81%</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11760" algn="r" fontAlgn="base">
                        <a:lnSpc>
                          <a:spcPts val="1080"/>
                        </a:lnSpc>
                        <a:spcBef>
                          <a:spcPts val="4315"/>
                        </a:spcBef>
                        <a:spcAft>
                          <a:spcPts val="408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88%</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0665430"/>
                  </a:ext>
                </a:extLst>
              </a:tr>
              <a:tr h="310782">
                <a:tc>
                  <a:txBody>
                    <a:bodyPr/>
                    <a:lstStyle/>
                    <a:p>
                      <a:pPr marL="176530" marR="0" fontAlgn="base">
                        <a:lnSpc>
                          <a:spcPts val="1080"/>
                        </a:lnSpc>
                        <a:spcBef>
                          <a:spcPts val="990"/>
                        </a:spcBef>
                        <a:spcAft>
                          <a:spcPts val="710"/>
                        </a:spcAft>
                      </a:pPr>
                      <a:r>
                        <a:rPr lang="en-US" sz="10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14C </a:t>
                      </a: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Year target:</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955"/>
                        </a:spcBef>
                        <a:spcAft>
                          <a:spcPts val="74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955"/>
                        </a:spcBef>
                        <a:spcAft>
                          <a:spcPts val="74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955"/>
                        </a:spcBef>
                        <a:spcAft>
                          <a:spcPts val="74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955"/>
                        </a:spcBef>
                        <a:spcAft>
                          <a:spcPts val="74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955"/>
                        </a:spcBef>
                        <a:spcAft>
                          <a:spcPts val="74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955"/>
                        </a:spcBef>
                        <a:spcAft>
                          <a:spcPts val="74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955"/>
                        </a:spcBef>
                        <a:spcAft>
                          <a:spcPts val="745"/>
                        </a:spcAft>
                      </a:pP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a:t>
                      </a:r>
                      <a:endParaRPr lang="en-US" sz="1100" dirty="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7821808"/>
                  </a:ext>
                </a:extLst>
              </a:tr>
            </a:tbl>
          </a:graphicData>
        </a:graphic>
      </p:graphicFrame>
      <p:sp>
        <p:nvSpPr>
          <p:cNvPr id="10" name="Rectangle 1"/>
          <p:cNvSpPr>
            <a:spLocks noChangeArrowheads="1"/>
          </p:cNvSpPr>
          <p:nvPr/>
        </p:nvSpPr>
        <p:spPr bwMode="auto">
          <a:xfrm>
            <a:off x="79130" y="2377704"/>
            <a:ext cx="877157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60438" algn="l"/>
                <a:tab pos="1463675" algn="l"/>
                <a:tab pos="1828800" algn="l"/>
                <a:tab pos="2193925" algn="l"/>
                <a:tab pos="2879725" algn="r"/>
              </a:tabLst>
              <a:defRPr>
                <a:solidFill>
                  <a:schemeClr val="tx1"/>
                </a:solidFill>
                <a:latin typeface="Arial" panose="020B0604020202020204" pitchFamily="34" charset="0"/>
              </a:defRPr>
            </a:lvl1pPr>
            <a:lvl2pPr eaLnBrk="0" fontAlgn="base" hangingPunct="0">
              <a:spcBef>
                <a:spcPct val="0"/>
              </a:spcBef>
              <a:spcAft>
                <a:spcPct val="0"/>
              </a:spcAft>
              <a:tabLst>
                <a:tab pos="960438" algn="l"/>
                <a:tab pos="1463675" algn="l"/>
                <a:tab pos="1828800" algn="l"/>
                <a:tab pos="2193925" algn="l"/>
                <a:tab pos="2879725" algn="r"/>
              </a:tabLst>
              <a:defRPr>
                <a:solidFill>
                  <a:schemeClr val="tx1"/>
                </a:solidFill>
                <a:latin typeface="Arial" panose="020B0604020202020204" pitchFamily="34" charset="0"/>
              </a:defRPr>
            </a:lvl2pPr>
            <a:lvl3pPr eaLnBrk="0" fontAlgn="base" hangingPunct="0">
              <a:spcBef>
                <a:spcPct val="0"/>
              </a:spcBef>
              <a:spcAft>
                <a:spcPct val="0"/>
              </a:spcAft>
              <a:tabLst>
                <a:tab pos="960438" algn="l"/>
                <a:tab pos="1463675" algn="l"/>
                <a:tab pos="1828800" algn="l"/>
                <a:tab pos="2193925" algn="l"/>
                <a:tab pos="2879725" algn="r"/>
              </a:tabLst>
              <a:defRPr>
                <a:solidFill>
                  <a:schemeClr val="tx1"/>
                </a:solidFill>
                <a:latin typeface="Arial" panose="020B0604020202020204" pitchFamily="34" charset="0"/>
              </a:defRPr>
            </a:lvl3pPr>
            <a:lvl4pPr eaLnBrk="0" fontAlgn="base" hangingPunct="0">
              <a:spcBef>
                <a:spcPct val="0"/>
              </a:spcBef>
              <a:spcAft>
                <a:spcPct val="0"/>
              </a:spcAft>
              <a:tabLst>
                <a:tab pos="960438" algn="l"/>
                <a:tab pos="1463675" algn="l"/>
                <a:tab pos="1828800" algn="l"/>
                <a:tab pos="2193925" algn="l"/>
                <a:tab pos="2879725" algn="r"/>
              </a:tabLst>
              <a:defRPr>
                <a:solidFill>
                  <a:schemeClr val="tx1"/>
                </a:solidFill>
                <a:latin typeface="Arial" panose="020B0604020202020204" pitchFamily="34" charset="0"/>
              </a:defRPr>
            </a:lvl4pPr>
            <a:lvl5pPr eaLnBrk="0" fontAlgn="base" hangingPunct="0">
              <a:spcBef>
                <a:spcPct val="0"/>
              </a:spcBef>
              <a:spcAft>
                <a:spcPct val="0"/>
              </a:spcAft>
              <a:tabLst>
                <a:tab pos="960438" algn="l"/>
                <a:tab pos="1463675" algn="l"/>
                <a:tab pos="1828800" algn="l"/>
                <a:tab pos="2193925" algn="l"/>
                <a:tab pos="2879725" algn="r"/>
              </a:tabLst>
              <a:defRPr>
                <a:solidFill>
                  <a:schemeClr val="tx1"/>
                </a:solidFill>
                <a:latin typeface="Arial" panose="020B0604020202020204" pitchFamily="34" charset="0"/>
              </a:defRPr>
            </a:lvl5pPr>
            <a:lvl6pPr eaLnBrk="0" fontAlgn="base" hangingPunct="0">
              <a:spcBef>
                <a:spcPct val="0"/>
              </a:spcBef>
              <a:spcAft>
                <a:spcPct val="0"/>
              </a:spcAft>
              <a:tabLst>
                <a:tab pos="960438" algn="l"/>
                <a:tab pos="1463675" algn="l"/>
                <a:tab pos="1828800" algn="l"/>
                <a:tab pos="2193925" algn="l"/>
                <a:tab pos="2879725" algn="r"/>
              </a:tabLst>
              <a:defRPr>
                <a:solidFill>
                  <a:schemeClr val="tx1"/>
                </a:solidFill>
                <a:latin typeface="Arial" panose="020B0604020202020204" pitchFamily="34" charset="0"/>
              </a:defRPr>
            </a:lvl6pPr>
            <a:lvl7pPr eaLnBrk="0" fontAlgn="base" hangingPunct="0">
              <a:spcBef>
                <a:spcPct val="0"/>
              </a:spcBef>
              <a:spcAft>
                <a:spcPct val="0"/>
              </a:spcAft>
              <a:tabLst>
                <a:tab pos="960438" algn="l"/>
                <a:tab pos="1463675" algn="l"/>
                <a:tab pos="1828800" algn="l"/>
                <a:tab pos="2193925" algn="l"/>
                <a:tab pos="2879725" algn="r"/>
              </a:tabLst>
              <a:defRPr>
                <a:solidFill>
                  <a:schemeClr val="tx1"/>
                </a:solidFill>
                <a:latin typeface="Arial" panose="020B0604020202020204" pitchFamily="34" charset="0"/>
              </a:defRPr>
            </a:lvl7pPr>
            <a:lvl8pPr eaLnBrk="0" fontAlgn="base" hangingPunct="0">
              <a:spcBef>
                <a:spcPct val="0"/>
              </a:spcBef>
              <a:spcAft>
                <a:spcPct val="0"/>
              </a:spcAft>
              <a:tabLst>
                <a:tab pos="960438" algn="l"/>
                <a:tab pos="1463675" algn="l"/>
                <a:tab pos="1828800" algn="l"/>
                <a:tab pos="2193925" algn="l"/>
                <a:tab pos="2879725" algn="r"/>
              </a:tabLst>
              <a:defRPr>
                <a:solidFill>
                  <a:schemeClr val="tx1"/>
                </a:solidFill>
                <a:latin typeface="Arial" panose="020B0604020202020204" pitchFamily="34" charset="0"/>
              </a:defRPr>
            </a:lvl8pPr>
            <a:lvl9pPr eaLnBrk="0" fontAlgn="base" hangingPunct="0">
              <a:spcBef>
                <a:spcPct val="0"/>
              </a:spcBef>
              <a:spcAft>
                <a:spcPct val="0"/>
              </a:spcAft>
              <a:tabLst>
                <a:tab pos="960438" algn="l"/>
                <a:tab pos="1463675" algn="l"/>
                <a:tab pos="1828800" algn="l"/>
                <a:tab pos="2193925" algn="l"/>
                <a:tab pos="2879725"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60438" algn="l"/>
                <a:tab pos="1463675" algn="l"/>
                <a:tab pos="1828800" algn="l"/>
                <a:tab pos="2193925" algn="l"/>
                <a:tab pos="2879725" algn="r"/>
              </a:tabLst>
            </a:pPr>
            <a:r>
              <a:rPr kumimoji="0" lang="en-US" altLang="en-US" sz="1400" b="1"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Measurement: A + B + C</a:t>
            </a:r>
            <a:endParaRPr kumimoji="0" lang="en-US" altLang="en-US" sz="1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936160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60" y="306643"/>
            <a:ext cx="9143639" cy="3551643"/>
          </a:xfrm>
        </p:spPr>
        <p:txBody>
          <a:bodyPr>
            <a:normAutofit/>
          </a:bodyPr>
          <a:lstStyle/>
          <a:p>
            <a:br>
              <a:rPr lang="en-US" dirty="0"/>
            </a:br>
            <a:r>
              <a:rPr lang="en-US" dirty="0"/>
              <a:t>Feedback </a:t>
            </a:r>
            <a:br>
              <a:rPr lang="en-US" dirty="0"/>
            </a:br>
            <a:r>
              <a:rPr lang="en-US" dirty="0"/>
              <a:t>what’s working</a:t>
            </a:r>
            <a:br>
              <a:rPr lang="en-US" dirty="0"/>
            </a:br>
            <a:r>
              <a:rPr lang="en-US" dirty="0"/>
              <a:t>and</a:t>
            </a:r>
            <a:br>
              <a:rPr lang="en-US" dirty="0"/>
            </a:br>
            <a:r>
              <a:rPr lang="en-US" dirty="0"/>
              <a:t>Suggestions for Improvement</a:t>
            </a:r>
          </a:p>
        </p:txBody>
      </p:sp>
      <p:sp>
        <p:nvSpPr>
          <p:cNvPr id="6" name="Text Placeholder 5"/>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4294967295"/>
          </p:nvPr>
        </p:nvSpPr>
        <p:spPr>
          <a:xfrm>
            <a:off x="7010400" y="6486525"/>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78AA309-8C80-B544-8D0C-6E2421A4D394}" type="slidenum">
              <a:rPr kumimoji="0" lang="en-US" sz="1000" b="0" i="0" u="none" strike="noStrike" kern="1200" cap="none" spc="0" normalizeH="0" baseline="0" noProof="0" smtClean="0">
                <a:ln>
                  <a:noFill/>
                </a:ln>
                <a:solidFill>
                  <a:prstClr val="black">
                    <a:tint val="75000"/>
                  </a:prstClr>
                </a:solidFill>
                <a:effectLst/>
                <a:uLnTx/>
                <a:uFillTx/>
                <a:latin typeface="News Gothic MT"/>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000" b="0" i="0" u="none" strike="noStrike" kern="1200" cap="none" spc="0" normalizeH="0" baseline="0" noProof="0">
              <a:ln>
                <a:noFill/>
              </a:ln>
              <a:solidFill>
                <a:prstClr val="black">
                  <a:tint val="75000"/>
                </a:prstClr>
              </a:solidFill>
              <a:effectLst/>
              <a:uLnTx/>
              <a:uFillTx/>
              <a:latin typeface="News Gothic MT"/>
              <a:ea typeface="+mn-ea"/>
              <a:cs typeface="+mn-cs"/>
            </a:endParaRPr>
          </a:p>
        </p:txBody>
      </p:sp>
    </p:spTree>
    <p:extLst>
      <p:ext uri="{BB962C8B-B14F-4D97-AF65-F5344CB8AC3E}">
        <p14:creationId xmlns:p14="http://schemas.microsoft.com/office/powerpoint/2010/main" val="2320104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0" y="-1"/>
            <a:ext cx="9144000" cy="1172095"/>
          </a:xfrm>
          <a:prstGeom prst="rect">
            <a:avLst/>
          </a:prstGeom>
          <a:solidFill>
            <a:srgbClr val="1F497D"/>
          </a:solidFill>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5400" b="1" dirty="0">
                <a:solidFill>
                  <a:prstClr val="white"/>
                </a:solidFill>
                <a:latin typeface="Calibri Light" panose="020F0302020204030204"/>
              </a:rPr>
              <a:t>Let’s Talk</a:t>
            </a:r>
            <a:r>
              <a:rPr kumimoji="0" lang="en-US" sz="5400" b="1" i="0" u="none" strike="noStrike" kern="1200" cap="none" spc="0" normalizeH="0" baseline="0" noProof="0" dirty="0">
                <a:ln>
                  <a:noFill/>
                </a:ln>
                <a:solidFill>
                  <a:prstClr val="white"/>
                </a:solidFill>
                <a:effectLst/>
                <a:uLnTx/>
                <a:uFillTx/>
                <a:latin typeface="Calibri Light" panose="020F0302020204030204"/>
                <a:ea typeface="+mj-ea"/>
                <a:cs typeface="+mj-cs"/>
              </a:rPr>
              <a:t> </a:t>
            </a:r>
          </a:p>
        </p:txBody>
      </p:sp>
      <p:grpSp>
        <p:nvGrpSpPr>
          <p:cNvPr id="4" name="Group 3"/>
          <p:cNvGrpSpPr/>
          <p:nvPr/>
        </p:nvGrpSpPr>
        <p:grpSpPr>
          <a:xfrm>
            <a:off x="0" y="6304166"/>
            <a:ext cx="9144000" cy="64384"/>
            <a:chOff x="0" y="2409092"/>
            <a:chExt cx="9144000" cy="685800"/>
          </a:xfrm>
        </p:grpSpPr>
        <p:sp>
          <p:nvSpPr>
            <p:cNvPr id="5" name="Rectangle 4"/>
            <p:cNvSpPr/>
            <p:nvPr/>
          </p:nvSpPr>
          <p:spPr>
            <a:xfrm>
              <a:off x="0" y="2409092"/>
              <a:ext cx="1828800" cy="685800"/>
            </a:xfrm>
            <a:prstGeom prst="rect">
              <a:avLst/>
            </a:prstGeom>
            <a:solidFill>
              <a:srgbClr val="14B4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1828800" y="2409092"/>
              <a:ext cx="1828800" cy="685800"/>
            </a:xfrm>
            <a:prstGeom prst="rect">
              <a:avLst/>
            </a:prstGeom>
            <a:solidFill>
              <a:srgbClr val="2040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3657600" y="2409092"/>
              <a:ext cx="1828800" cy="685800"/>
            </a:xfrm>
            <a:prstGeom prst="rect">
              <a:avLst/>
            </a:prstGeom>
            <a:solidFill>
              <a:srgbClr val="0BA14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5486400" y="2409092"/>
              <a:ext cx="1828800" cy="685800"/>
            </a:xfrm>
            <a:prstGeom prst="rect">
              <a:avLst/>
            </a:prstGeom>
            <a:solidFill>
              <a:srgbClr val="F2652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7315200" y="2409092"/>
              <a:ext cx="1828800" cy="685800"/>
            </a:xfrm>
            <a:prstGeom prst="rect">
              <a:avLst/>
            </a:prstGeom>
            <a:solidFill>
              <a:srgbClr val="F9B8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304" y="67541"/>
            <a:ext cx="1150903" cy="1104553"/>
          </a:xfrm>
          <a:prstGeom prst="rect">
            <a:avLst/>
          </a:prstGeom>
        </p:spPr>
      </p:pic>
      <p:sp>
        <p:nvSpPr>
          <p:cNvPr id="2" name="Title 1"/>
          <p:cNvSpPr>
            <a:spLocks noGrp="1"/>
          </p:cNvSpPr>
          <p:nvPr>
            <p:ph type="title"/>
          </p:nvPr>
        </p:nvSpPr>
        <p:spPr/>
        <p:txBody>
          <a:bodyPr>
            <a:noAutofit/>
          </a:bodyPr>
          <a:lstStyle/>
          <a:p>
            <a:pPr algn="ctr"/>
            <a:br>
              <a:rPr lang="en-US" dirty="0"/>
            </a:br>
            <a:r>
              <a:rPr lang="en-US" dirty="0"/>
              <a:t> </a:t>
            </a:r>
          </a:p>
        </p:txBody>
      </p:sp>
      <p:sp>
        <p:nvSpPr>
          <p:cNvPr id="11" name="Content Placeholder 10"/>
          <p:cNvSpPr>
            <a:spLocks noGrp="1"/>
          </p:cNvSpPr>
          <p:nvPr>
            <p:ph idx="1"/>
          </p:nvPr>
        </p:nvSpPr>
        <p:spPr>
          <a:xfrm>
            <a:off x="376518" y="1469682"/>
            <a:ext cx="8138832" cy="4707281"/>
          </a:xfrm>
        </p:spPr>
        <p:txBody>
          <a:bodyPr>
            <a:normAutofit/>
          </a:bodyPr>
          <a:lstStyle/>
          <a:p>
            <a:pPr marL="0" indent="0">
              <a:buNone/>
            </a:pPr>
            <a:endParaRPr lang="en-US" sz="1800" dirty="0"/>
          </a:p>
          <a:p>
            <a:pPr marL="0" indent="0">
              <a:buNone/>
            </a:pPr>
            <a:r>
              <a:rPr lang="en-US" sz="1800" b="1" dirty="0"/>
              <a:t>Feedback/Input</a:t>
            </a:r>
          </a:p>
          <a:p>
            <a:pPr marL="0" indent="0">
              <a:buNone/>
            </a:pPr>
            <a:endParaRPr lang="en-US" sz="1800" dirty="0"/>
          </a:p>
          <a:p>
            <a:pPr marL="0" indent="0">
              <a:buNone/>
            </a:pPr>
            <a:r>
              <a:rPr lang="en-US" sz="1800" dirty="0"/>
              <a:t>What strategies do you feel have been working?</a:t>
            </a:r>
          </a:p>
          <a:p>
            <a:pPr marL="0" indent="0">
              <a:buNone/>
            </a:pPr>
            <a:endParaRPr lang="en-US" sz="1800" dirty="0"/>
          </a:p>
          <a:p>
            <a:pPr marL="0" indent="0">
              <a:buNone/>
            </a:pPr>
            <a:r>
              <a:rPr lang="en-US" sz="1800" dirty="0"/>
              <a:t>What strategies do you feel could be implemented to improve graduation rates?</a:t>
            </a:r>
          </a:p>
          <a:p>
            <a:pPr marL="0" indent="0">
              <a:buNone/>
            </a:pPr>
            <a:endParaRPr lang="en-US" sz="1800" dirty="0"/>
          </a:p>
        </p:txBody>
      </p:sp>
    </p:spTree>
    <p:extLst>
      <p:ext uri="{BB962C8B-B14F-4D97-AF65-F5344CB8AC3E}">
        <p14:creationId xmlns:p14="http://schemas.microsoft.com/office/powerpoint/2010/main" val="337643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60" y="306643"/>
            <a:ext cx="9143639" cy="3551643"/>
          </a:xfrm>
        </p:spPr>
        <p:txBody>
          <a:bodyPr>
            <a:normAutofit/>
          </a:bodyPr>
          <a:lstStyle/>
          <a:p>
            <a:br>
              <a:rPr lang="en-US" dirty="0"/>
            </a:br>
            <a:r>
              <a:rPr lang="en-US" dirty="0"/>
              <a:t>Feedback </a:t>
            </a:r>
            <a:br>
              <a:rPr lang="en-US" dirty="0"/>
            </a:br>
            <a:r>
              <a:rPr lang="en-US" dirty="0"/>
              <a:t>Target Setting</a:t>
            </a:r>
          </a:p>
        </p:txBody>
      </p:sp>
      <p:sp>
        <p:nvSpPr>
          <p:cNvPr id="6" name="Text Placeholder 5"/>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4294967295"/>
          </p:nvPr>
        </p:nvSpPr>
        <p:spPr>
          <a:xfrm>
            <a:off x="7010400" y="6486525"/>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78AA309-8C80-B544-8D0C-6E2421A4D394}" type="slidenum">
              <a:rPr kumimoji="0" lang="en-US" sz="1000" b="0" i="0" u="none" strike="noStrike" kern="1200" cap="none" spc="0" normalizeH="0" baseline="0" noProof="0" smtClean="0">
                <a:ln>
                  <a:noFill/>
                </a:ln>
                <a:solidFill>
                  <a:prstClr val="black">
                    <a:tint val="75000"/>
                  </a:prstClr>
                </a:solidFill>
                <a:effectLst/>
                <a:uLnTx/>
                <a:uFillTx/>
                <a:latin typeface="News Gothic MT"/>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000" b="0" i="0" u="none" strike="noStrike" kern="1200" cap="none" spc="0" normalizeH="0" baseline="0" noProof="0">
              <a:ln>
                <a:noFill/>
              </a:ln>
              <a:solidFill>
                <a:prstClr val="black">
                  <a:tint val="75000"/>
                </a:prstClr>
              </a:solidFill>
              <a:effectLst/>
              <a:uLnTx/>
              <a:uFillTx/>
              <a:latin typeface="News Gothic MT"/>
              <a:ea typeface="+mn-ea"/>
              <a:cs typeface="+mn-cs"/>
            </a:endParaRPr>
          </a:p>
        </p:txBody>
      </p:sp>
    </p:spTree>
    <p:extLst>
      <p:ext uri="{BB962C8B-B14F-4D97-AF65-F5344CB8AC3E}">
        <p14:creationId xmlns:p14="http://schemas.microsoft.com/office/powerpoint/2010/main" val="2484407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0" y="-18331"/>
            <a:ext cx="9144000" cy="1172095"/>
          </a:xfrm>
          <a:prstGeom prst="rect">
            <a:avLst/>
          </a:prstGeom>
          <a:solidFill>
            <a:srgbClr val="1F497D"/>
          </a:solidFill>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5400" b="1" dirty="0">
                <a:solidFill>
                  <a:prstClr val="white"/>
                </a:solidFill>
                <a:latin typeface="Calibri Light" panose="020F0302020204030204"/>
              </a:rPr>
              <a:t>Indicator 1 - Graduation </a:t>
            </a:r>
            <a:endParaRPr kumimoji="0" lang="en-US" sz="5400" b="1" i="0" u="none" strike="noStrike" kern="1200" cap="none" spc="0" normalizeH="0" baseline="0" noProof="0" dirty="0">
              <a:ln>
                <a:noFill/>
              </a:ln>
              <a:solidFill>
                <a:prstClr val="white"/>
              </a:solidFill>
              <a:effectLst/>
              <a:uLnTx/>
              <a:uFillTx/>
              <a:latin typeface="Calibri Light" panose="020F0302020204030204"/>
            </a:endParaRPr>
          </a:p>
        </p:txBody>
      </p:sp>
      <p:grpSp>
        <p:nvGrpSpPr>
          <p:cNvPr id="4" name="Group 3"/>
          <p:cNvGrpSpPr/>
          <p:nvPr/>
        </p:nvGrpSpPr>
        <p:grpSpPr>
          <a:xfrm>
            <a:off x="0" y="6304166"/>
            <a:ext cx="9144000" cy="64384"/>
            <a:chOff x="0" y="2409092"/>
            <a:chExt cx="9144000" cy="685800"/>
          </a:xfrm>
        </p:grpSpPr>
        <p:sp>
          <p:nvSpPr>
            <p:cNvPr id="5" name="Rectangle 4"/>
            <p:cNvSpPr/>
            <p:nvPr/>
          </p:nvSpPr>
          <p:spPr>
            <a:xfrm>
              <a:off x="0" y="2409092"/>
              <a:ext cx="1828800" cy="685800"/>
            </a:xfrm>
            <a:prstGeom prst="rect">
              <a:avLst/>
            </a:prstGeom>
            <a:solidFill>
              <a:srgbClr val="14B4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1828800" y="2409092"/>
              <a:ext cx="1828800" cy="685800"/>
            </a:xfrm>
            <a:prstGeom prst="rect">
              <a:avLst/>
            </a:prstGeom>
            <a:solidFill>
              <a:srgbClr val="2040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3657600" y="2409092"/>
              <a:ext cx="1828800" cy="685800"/>
            </a:xfrm>
            <a:prstGeom prst="rect">
              <a:avLst/>
            </a:prstGeom>
            <a:solidFill>
              <a:srgbClr val="0BA14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5486400" y="2409092"/>
              <a:ext cx="1828800" cy="685800"/>
            </a:xfrm>
            <a:prstGeom prst="rect">
              <a:avLst/>
            </a:prstGeom>
            <a:solidFill>
              <a:srgbClr val="F2652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7315200" y="2409092"/>
              <a:ext cx="1828800" cy="685800"/>
            </a:xfrm>
            <a:prstGeom prst="rect">
              <a:avLst/>
            </a:prstGeom>
            <a:solidFill>
              <a:srgbClr val="F9B8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304" y="67541"/>
            <a:ext cx="1150903" cy="1104553"/>
          </a:xfrm>
          <a:prstGeom prst="rect">
            <a:avLst/>
          </a:prstGeom>
        </p:spPr>
      </p:pic>
      <p:sp>
        <p:nvSpPr>
          <p:cNvPr id="2" name="Title 1"/>
          <p:cNvSpPr>
            <a:spLocks noGrp="1"/>
          </p:cNvSpPr>
          <p:nvPr>
            <p:ph type="title"/>
          </p:nvPr>
        </p:nvSpPr>
        <p:spPr>
          <a:xfrm>
            <a:off x="628649" y="1172094"/>
            <a:ext cx="7886700" cy="1325563"/>
          </a:xfrm>
        </p:spPr>
        <p:txBody>
          <a:bodyPr>
            <a:noAutofit/>
          </a:bodyPr>
          <a:lstStyle/>
          <a:p>
            <a:pPr algn="ctr"/>
            <a:br>
              <a:rPr lang="en-US" dirty="0"/>
            </a:br>
            <a:r>
              <a:rPr lang="en-US" dirty="0"/>
              <a:t> </a:t>
            </a:r>
          </a:p>
        </p:txBody>
      </p:sp>
      <p:pic>
        <p:nvPicPr>
          <p:cNvPr id="12" name="Content Placeholder 11"/>
          <p:cNvPicPr>
            <a:picLocks noGrp="1" noChangeAspect="1"/>
          </p:cNvPicPr>
          <p:nvPr>
            <p:ph idx="1"/>
          </p:nvPr>
        </p:nvPicPr>
        <p:blipFill>
          <a:blip r:embed="rId4"/>
          <a:stretch>
            <a:fillRect/>
          </a:stretch>
        </p:blipFill>
        <p:spPr>
          <a:xfrm>
            <a:off x="822755" y="2064848"/>
            <a:ext cx="7576919" cy="4725611"/>
          </a:xfrm>
          <a:prstGeom prst="rect">
            <a:avLst/>
          </a:prstGeom>
        </p:spPr>
      </p:pic>
      <p:sp>
        <p:nvSpPr>
          <p:cNvPr id="3" name="Rectangle 2">
            <a:extLst>
              <a:ext uri="{FF2B5EF4-FFF2-40B4-BE49-F238E27FC236}">
                <a16:creationId xmlns:a16="http://schemas.microsoft.com/office/drawing/2014/main" id="{AD6472B5-6428-4C8F-9E50-B39F758F54C4}"/>
              </a:ext>
            </a:extLst>
          </p:cNvPr>
          <p:cNvSpPr/>
          <p:nvPr/>
        </p:nvSpPr>
        <p:spPr>
          <a:xfrm>
            <a:off x="1236616" y="1216381"/>
            <a:ext cx="6670765" cy="1200329"/>
          </a:xfrm>
          <a:prstGeom prst="rect">
            <a:avLst/>
          </a:prstGeom>
        </p:spPr>
        <p:txBody>
          <a:bodyPr wrap="square">
            <a:spAutoFit/>
          </a:bodyPr>
          <a:lstStyle/>
          <a:p>
            <a:r>
              <a:rPr lang="en-US" b="1" dirty="0"/>
              <a:t>Target Setting Feedback:</a:t>
            </a:r>
          </a:p>
          <a:p>
            <a:endParaRPr lang="en-US" dirty="0"/>
          </a:p>
          <a:p>
            <a:r>
              <a:rPr lang="en-US" dirty="0"/>
              <a:t>What do you feel should be the annual percentage increase for target setting?</a:t>
            </a:r>
          </a:p>
        </p:txBody>
      </p:sp>
    </p:spTree>
    <p:extLst>
      <p:ext uri="{BB962C8B-B14F-4D97-AF65-F5344CB8AC3E}">
        <p14:creationId xmlns:p14="http://schemas.microsoft.com/office/powerpoint/2010/main" val="691719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0" y="-1"/>
            <a:ext cx="9144000" cy="1172095"/>
          </a:xfrm>
          <a:prstGeom prst="rect">
            <a:avLst/>
          </a:prstGeom>
          <a:solidFill>
            <a:srgbClr val="1F497D"/>
          </a:solidFill>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5400" b="1" dirty="0">
                <a:solidFill>
                  <a:prstClr val="white"/>
                </a:solidFill>
                <a:latin typeface="Calibri Light" panose="020F0302020204030204"/>
              </a:rPr>
              <a:t>Indicator 2 - Dropout</a:t>
            </a:r>
            <a:endParaRPr kumimoji="0" lang="en-US" sz="5400" b="1" i="0" u="none" strike="noStrike" kern="1200" cap="none" spc="0" normalizeH="0" baseline="0" noProof="0" dirty="0">
              <a:ln>
                <a:noFill/>
              </a:ln>
              <a:solidFill>
                <a:prstClr val="white"/>
              </a:solidFill>
              <a:effectLst/>
              <a:uLnTx/>
              <a:uFillTx/>
              <a:latin typeface="Calibri Light" panose="020F0302020204030204"/>
            </a:endParaRPr>
          </a:p>
        </p:txBody>
      </p:sp>
      <p:grpSp>
        <p:nvGrpSpPr>
          <p:cNvPr id="4" name="Group 3"/>
          <p:cNvGrpSpPr/>
          <p:nvPr/>
        </p:nvGrpSpPr>
        <p:grpSpPr>
          <a:xfrm>
            <a:off x="0" y="6304166"/>
            <a:ext cx="9144000" cy="64384"/>
            <a:chOff x="0" y="2409092"/>
            <a:chExt cx="9144000" cy="685800"/>
          </a:xfrm>
        </p:grpSpPr>
        <p:sp>
          <p:nvSpPr>
            <p:cNvPr id="5" name="Rectangle 4"/>
            <p:cNvSpPr/>
            <p:nvPr/>
          </p:nvSpPr>
          <p:spPr>
            <a:xfrm>
              <a:off x="0" y="2409092"/>
              <a:ext cx="1828800" cy="685800"/>
            </a:xfrm>
            <a:prstGeom prst="rect">
              <a:avLst/>
            </a:prstGeom>
            <a:solidFill>
              <a:srgbClr val="14B4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1828800" y="2409092"/>
              <a:ext cx="1828800" cy="685800"/>
            </a:xfrm>
            <a:prstGeom prst="rect">
              <a:avLst/>
            </a:prstGeom>
            <a:solidFill>
              <a:srgbClr val="2040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3657600" y="2409092"/>
              <a:ext cx="1828800" cy="685800"/>
            </a:xfrm>
            <a:prstGeom prst="rect">
              <a:avLst/>
            </a:prstGeom>
            <a:solidFill>
              <a:srgbClr val="0BA14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5486400" y="2409092"/>
              <a:ext cx="1828800" cy="685800"/>
            </a:xfrm>
            <a:prstGeom prst="rect">
              <a:avLst/>
            </a:prstGeom>
            <a:solidFill>
              <a:srgbClr val="F2652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7315200" y="2409092"/>
              <a:ext cx="1828800" cy="685800"/>
            </a:xfrm>
            <a:prstGeom prst="rect">
              <a:avLst/>
            </a:prstGeom>
            <a:solidFill>
              <a:srgbClr val="F9B8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304" y="67541"/>
            <a:ext cx="1150903" cy="1104553"/>
          </a:xfrm>
          <a:prstGeom prst="rect">
            <a:avLst/>
          </a:prstGeom>
        </p:spPr>
      </p:pic>
      <p:sp>
        <p:nvSpPr>
          <p:cNvPr id="2" name="Title 1"/>
          <p:cNvSpPr>
            <a:spLocks noGrp="1"/>
          </p:cNvSpPr>
          <p:nvPr>
            <p:ph type="title"/>
          </p:nvPr>
        </p:nvSpPr>
        <p:spPr/>
        <p:txBody>
          <a:bodyPr>
            <a:noAutofit/>
          </a:bodyPr>
          <a:lstStyle/>
          <a:p>
            <a:pPr algn="ctr"/>
            <a:br>
              <a:rPr lang="en-US" dirty="0"/>
            </a:br>
            <a:r>
              <a:rPr lang="en-US" dirty="0"/>
              <a:t> </a:t>
            </a:r>
          </a:p>
        </p:txBody>
      </p:sp>
      <p:pic>
        <p:nvPicPr>
          <p:cNvPr id="3" name="Content Placeholder 2"/>
          <p:cNvPicPr>
            <a:picLocks noGrp="1" noChangeAspect="1"/>
          </p:cNvPicPr>
          <p:nvPr>
            <p:ph idx="1"/>
          </p:nvPr>
        </p:nvPicPr>
        <p:blipFill>
          <a:blip r:embed="rId4"/>
          <a:stretch>
            <a:fillRect/>
          </a:stretch>
        </p:blipFill>
        <p:spPr>
          <a:xfrm>
            <a:off x="750570" y="2437307"/>
            <a:ext cx="7764780" cy="4514088"/>
          </a:xfrm>
          <a:prstGeom prst="rect">
            <a:avLst/>
          </a:prstGeom>
        </p:spPr>
      </p:pic>
      <p:sp>
        <p:nvSpPr>
          <p:cNvPr id="10" name="Rectangle 9">
            <a:extLst>
              <a:ext uri="{FF2B5EF4-FFF2-40B4-BE49-F238E27FC236}">
                <a16:creationId xmlns:a16="http://schemas.microsoft.com/office/drawing/2014/main" id="{BE9C1726-0673-45D0-ABF4-9FB9FAF77BAD}"/>
              </a:ext>
            </a:extLst>
          </p:cNvPr>
          <p:cNvSpPr/>
          <p:nvPr/>
        </p:nvSpPr>
        <p:spPr>
          <a:xfrm>
            <a:off x="1175657" y="1463835"/>
            <a:ext cx="6862354" cy="1200329"/>
          </a:xfrm>
          <a:prstGeom prst="rect">
            <a:avLst/>
          </a:prstGeom>
        </p:spPr>
        <p:txBody>
          <a:bodyPr wrap="square">
            <a:spAutoFit/>
          </a:bodyPr>
          <a:lstStyle/>
          <a:p>
            <a:r>
              <a:rPr lang="en-US" b="1" dirty="0"/>
              <a:t>Target Setting Feedback:</a:t>
            </a:r>
          </a:p>
          <a:p>
            <a:endParaRPr lang="en-US" dirty="0"/>
          </a:p>
          <a:p>
            <a:r>
              <a:rPr lang="en-US" dirty="0"/>
              <a:t>What do you feel should be the annual percentage increase for target setting?</a:t>
            </a:r>
          </a:p>
        </p:txBody>
      </p:sp>
    </p:spTree>
    <p:extLst>
      <p:ext uri="{BB962C8B-B14F-4D97-AF65-F5344CB8AC3E}">
        <p14:creationId xmlns:p14="http://schemas.microsoft.com/office/powerpoint/2010/main" val="1112676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0" y="-1"/>
            <a:ext cx="9144000" cy="1172095"/>
          </a:xfrm>
          <a:prstGeom prst="rect">
            <a:avLst/>
          </a:prstGeom>
          <a:solidFill>
            <a:srgbClr val="1F497D"/>
          </a:solidFill>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4000" b="1" dirty="0">
                <a:solidFill>
                  <a:prstClr val="white"/>
                </a:solidFill>
                <a:latin typeface="Calibri Light" panose="020F0302020204030204"/>
              </a:rPr>
              <a:t>   Indicator 13 – Transition Planning </a:t>
            </a:r>
            <a:endParaRPr kumimoji="0" lang="en-US" sz="4000" b="1" i="0" u="none" strike="noStrike" kern="1200" cap="none" spc="0" normalizeH="0" baseline="0" noProof="0" dirty="0">
              <a:ln>
                <a:noFill/>
              </a:ln>
              <a:solidFill>
                <a:prstClr val="white"/>
              </a:solidFill>
              <a:effectLst/>
              <a:uLnTx/>
              <a:uFillTx/>
              <a:latin typeface="Calibri Light" panose="020F0302020204030204"/>
            </a:endParaRPr>
          </a:p>
        </p:txBody>
      </p:sp>
      <p:grpSp>
        <p:nvGrpSpPr>
          <p:cNvPr id="4" name="Group 3"/>
          <p:cNvGrpSpPr/>
          <p:nvPr/>
        </p:nvGrpSpPr>
        <p:grpSpPr>
          <a:xfrm>
            <a:off x="0" y="6304166"/>
            <a:ext cx="9144000" cy="64384"/>
            <a:chOff x="0" y="2409092"/>
            <a:chExt cx="9144000" cy="685800"/>
          </a:xfrm>
        </p:grpSpPr>
        <p:sp>
          <p:nvSpPr>
            <p:cNvPr id="5" name="Rectangle 4"/>
            <p:cNvSpPr/>
            <p:nvPr/>
          </p:nvSpPr>
          <p:spPr>
            <a:xfrm>
              <a:off x="0" y="2409092"/>
              <a:ext cx="1828800" cy="685800"/>
            </a:xfrm>
            <a:prstGeom prst="rect">
              <a:avLst/>
            </a:prstGeom>
            <a:solidFill>
              <a:srgbClr val="14B4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1828800" y="2409092"/>
              <a:ext cx="1828800" cy="685800"/>
            </a:xfrm>
            <a:prstGeom prst="rect">
              <a:avLst/>
            </a:prstGeom>
            <a:solidFill>
              <a:srgbClr val="2040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3657600" y="2409092"/>
              <a:ext cx="1828800" cy="685800"/>
            </a:xfrm>
            <a:prstGeom prst="rect">
              <a:avLst/>
            </a:prstGeom>
            <a:solidFill>
              <a:srgbClr val="0BA14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5486400" y="2409092"/>
              <a:ext cx="1828800" cy="685800"/>
            </a:xfrm>
            <a:prstGeom prst="rect">
              <a:avLst/>
            </a:prstGeom>
            <a:solidFill>
              <a:srgbClr val="F2652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7315200" y="2409092"/>
              <a:ext cx="1828800" cy="685800"/>
            </a:xfrm>
            <a:prstGeom prst="rect">
              <a:avLst/>
            </a:prstGeom>
            <a:solidFill>
              <a:srgbClr val="F9B8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304" y="67541"/>
            <a:ext cx="1150903" cy="1104553"/>
          </a:xfrm>
          <a:prstGeom prst="rect">
            <a:avLst/>
          </a:prstGeom>
        </p:spPr>
      </p:pic>
      <p:sp>
        <p:nvSpPr>
          <p:cNvPr id="2" name="Title 1"/>
          <p:cNvSpPr>
            <a:spLocks noGrp="1"/>
          </p:cNvSpPr>
          <p:nvPr>
            <p:ph type="title"/>
          </p:nvPr>
        </p:nvSpPr>
        <p:spPr>
          <a:xfrm>
            <a:off x="628650" y="1747325"/>
            <a:ext cx="7886700" cy="1325563"/>
          </a:xfrm>
        </p:spPr>
        <p:txBody>
          <a:bodyPr>
            <a:noAutofit/>
          </a:bodyPr>
          <a:lstStyle/>
          <a:p>
            <a:pPr algn="ctr"/>
            <a:r>
              <a:rPr lang="en-US" dirty="0"/>
              <a:t>No Target Setting Feedback needed due to being a compliance Indicator where target must be 100%</a:t>
            </a:r>
            <a:br>
              <a:rPr lang="en-US" dirty="0"/>
            </a:br>
            <a:r>
              <a:rPr lang="en-US" dirty="0"/>
              <a:t> </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898228252"/>
              </p:ext>
            </p:extLst>
          </p:nvPr>
        </p:nvGraphicFramePr>
        <p:xfrm>
          <a:off x="1233306" y="3072888"/>
          <a:ext cx="6848475" cy="2524125"/>
        </p:xfrm>
        <a:graphic>
          <a:graphicData uri="http://schemas.openxmlformats.org/drawingml/2006/table">
            <a:tbl>
              <a:tblPr/>
              <a:tblGrid>
                <a:gridCol w="2399030">
                  <a:extLst>
                    <a:ext uri="{9D8B030D-6E8A-4147-A177-3AD203B41FA5}">
                      <a16:colId xmlns:a16="http://schemas.microsoft.com/office/drawing/2014/main" val="3069555789"/>
                    </a:ext>
                  </a:extLst>
                </a:gridCol>
                <a:gridCol w="633730">
                  <a:extLst>
                    <a:ext uri="{9D8B030D-6E8A-4147-A177-3AD203B41FA5}">
                      <a16:colId xmlns:a16="http://schemas.microsoft.com/office/drawing/2014/main" val="1141313296"/>
                    </a:ext>
                  </a:extLst>
                </a:gridCol>
                <a:gridCol w="633730">
                  <a:extLst>
                    <a:ext uri="{9D8B030D-6E8A-4147-A177-3AD203B41FA5}">
                      <a16:colId xmlns:a16="http://schemas.microsoft.com/office/drawing/2014/main" val="588177606"/>
                    </a:ext>
                  </a:extLst>
                </a:gridCol>
                <a:gridCol w="637540">
                  <a:extLst>
                    <a:ext uri="{9D8B030D-6E8A-4147-A177-3AD203B41FA5}">
                      <a16:colId xmlns:a16="http://schemas.microsoft.com/office/drawing/2014/main" val="511329294"/>
                    </a:ext>
                  </a:extLst>
                </a:gridCol>
                <a:gridCol w="633730">
                  <a:extLst>
                    <a:ext uri="{9D8B030D-6E8A-4147-A177-3AD203B41FA5}">
                      <a16:colId xmlns:a16="http://schemas.microsoft.com/office/drawing/2014/main" val="719340958"/>
                    </a:ext>
                  </a:extLst>
                </a:gridCol>
                <a:gridCol w="633730">
                  <a:extLst>
                    <a:ext uri="{9D8B030D-6E8A-4147-A177-3AD203B41FA5}">
                      <a16:colId xmlns:a16="http://schemas.microsoft.com/office/drawing/2014/main" val="1710298575"/>
                    </a:ext>
                  </a:extLst>
                </a:gridCol>
                <a:gridCol w="634365">
                  <a:extLst>
                    <a:ext uri="{9D8B030D-6E8A-4147-A177-3AD203B41FA5}">
                      <a16:colId xmlns:a16="http://schemas.microsoft.com/office/drawing/2014/main" val="580289800"/>
                    </a:ext>
                  </a:extLst>
                </a:gridCol>
                <a:gridCol w="642620">
                  <a:extLst>
                    <a:ext uri="{9D8B030D-6E8A-4147-A177-3AD203B41FA5}">
                      <a16:colId xmlns:a16="http://schemas.microsoft.com/office/drawing/2014/main" val="320351968"/>
                    </a:ext>
                  </a:extLst>
                </a:gridCol>
              </a:tblGrid>
              <a:tr h="524510">
                <a:tc>
                  <a:txBody>
                    <a:bodyPr/>
                    <a:lstStyle/>
                    <a:p>
                      <a:pPr marL="0" marR="0" algn="ctr" fontAlgn="base">
                        <a:lnSpc>
                          <a:spcPts val="1260"/>
                        </a:lnSpc>
                        <a:spcBef>
                          <a:spcPts val="1535"/>
                        </a:spcBef>
                        <a:spcAft>
                          <a:spcPts val="1310"/>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Federal Fiscal Year</a:t>
                      </a:r>
                      <a:endParaRPr lang="en-US" sz="1100">
                        <a:effectLst/>
                        <a:latin typeface="Times New Roman" panose="02020603050405020304" pitchFamily="18" charset="0"/>
                        <a:ea typeface="PMingLiU"/>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BE3C7"/>
                    </a:solidFill>
                  </a:tcPr>
                </a:tc>
                <a:tc>
                  <a:txBody>
                    <a:bodyPr/>
                    <a:lstStyle/>
                    <a:p>
                      <a:pPr marL="0" marR="125095" algn="r" fontAlgn="base">
                        <a:lnSpc>
                          <a:spcPts val="1260"/>
                        </a:lnSpc>
                        <a:spcBef>
                          <a:spcPts val="1535"/>
                        </a:spcBef>
                        <a:spcAft>
                          <a:spcPts val="1310"/>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3C7"/>
                    </a:solidFill>
                  </a:tcPr>
                </a:tc>
                <a:tc>
                  <a:txBody>
                    <a:bodyPr/>
                    <a:lstStyle/>
                    <a:p>
                      <a:pPr marL="0" marR="133985" algn="r" fontAlgn="base">
                        <a:lnSpc>
                          <a:spcPts val="1260"/>
                        </a:lnSpc>
                        <a:spcBef>
                          <a:spcPts val="1535"/>
                        </a:spcBef>
                        <a:spcAft>
                          <a:spcPts val="1310"/>
                        </a:spcAft>
                      </a:pPr>
                      <a:r>
                        <a:rPr lang="en-US" sz="11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2014</a:t>
                      </a:r>
                      <a:endParaRPr lang="en-US" sz="1100" dirty="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3C7"/>
                    </a:solidFill>
                  </a:tcPr>
                </a:tc>
                <a:tc>
                  <a:txBody>
                    <a:bodyPr/>
                    <a:lstStyle/>
                    <a:p>
                      <a:pPr marL="0" marR="134620" algn="r" fontAlgn="base">
                        <a:lnSpc>
                          <a:spcPts val="1260"/>
                        </a:lnSpc>
                        <a:spcBef>
                          <a:spcPts val="1535"/>
                        </a:spcBef>
                        <a:spcAft>
                          <a:spcPts val="1310"/>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2015</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3C7"/>
                    </a:solidFill>
                  </a:tcPr>
                </a:tc>
                <a:tc>
                  <a:txBody>
                    <a:bodyPr/>
                    <a:lstStyle/>
                    <a:p>
                      <a:pPr marL="0" marR="131445" algn="r" fontAlgn="base">
                        <a:lnSpc>
                          <a:spcPts val="1260"/>
                        </a:lnSpc>
                        <a:spcBef>
                          <a:spcPts val="1535"/>
                        </a:spcBef>
                        <a:spcAft>
                          <a:spcPts val="1310"/>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3C7"/>
                    </a:solidFill>
                  </a:tcPr>
                </a:tc>
                <a:tc>
                  <a:txBody>
                    <a:bodyPr/>
                    <a:lstStyle/>
                    <a:p>
                      <a:pPr marL="149225" marR="0" fontAlgn="base">
                        <a:lnSpc>
                          <a:spcPts val="1260"/>
                        </a:lnSpc>
                        <a:spcBef>
                          <a:spcPts val="1535"/>
                        </a:spcBef>
                        <a:spcAft>
                          <a:spcPts val="1310"/>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2017</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3C7"/>
                    </a:solidFill>
                  </a:tcPr>
                </a:tc>
                <a:tc>
                  <a:txBody>
                    <a:bodyPr/>
                    <a:lstStyle/>
                    <a:p>
                      <a:pPr marL="0" marR="125095" algn="r" fontAlgn="base">
                        <a:lnSpc>
                          <a:spcPts val="1260"/>
                        </a:lnSpc>
                        <a:spcBef>
                          <a:spcPts val="1535"/>
                        </a:spcBef>
                        <a:spcAft>
                          <a:spcPts val="1310"/>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2018</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3C7"/>
                    </a:solidFill>
                  </a:tcPr>
                </a:tc>
                <a:tc>
                  <a:txBody>
                    <a:bodyPr/>
                    <a:lstStyle/>
                    <a:p>
                      <a:pPr marL="0" marR="137160" algn="r" fontAlgn="base">
                        <a:lnSpc>
                          <a:spcPts val="1260"/>
                        </a:lnSpc>
                        <a:spcBef>
                          <a:spcPts val="1535"/>
                        </a:spcBef>
                        <a:spcAft>
                          <a:spcPts val="1310"/>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2019</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BE3C7"/>
                    </a:solidFill>
                  </a:tcPr>
                </a:tc>
                <a:extLst>
                  <a:ext uri="{0D108BD9-81ED-4DB2-BD59-A6C34878D82A}">
                    <a16:rowId xmlns:a16="http://schemas.microsoft.com/office/drawing/2014/main" val="2892854123"/>
                  </a:ext>
                </a:extLst>
              </a:tr>
              <a:tr h="734060">
                <a:tc>
                  <a:txBody>
                    <a:bodyPr/>
                    <a:lstStyle/>
                    <a:p>
                      <a:pPr marL="182880" marR="411480" fontAlgn="base">
                        <a:lnSpc>
                          <a:spcPts val="1080"/>
                        </a:lnSpc>
                        <a:spcBef>
                          <a:spcPts val="840"/>
                        </a:spcBef>
                        <a:spcAft>
                          <a:spcPts val="575"/>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Number of youth aged 14 and above with IEPs that contain each of the required components for secondary transition:</a:t>
                      </a:r>
                      <a:endParaRPr lang="en-US" sz="1100">
                        <a:effectLst/>
                        <a:latin typeface="Times New Roman" panose="02020603050405020304" pitchFamily="18" charset="0"/>
                        <a:ea typeface="PMingLiU"/>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115"/>
                        </a:lnSpc>
                        <a:spcBef>
                          <a:spcPts val="2345"/>
                        </a:spcBef>
                        <a:spcAft>
                          <a:spcPts val="2275"/>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77</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133985" algn="r" fontAlgn="base">
                        <a:lnSpc>
                          <a:spcPts val="1115"/>
                        </a:lnSpc>
                        <a:spcBef>
                          <a:spcPts val="2345"/>
                        </a:spcBef>
                        <a:spcAft>
                          <a:spcPts val="2275"/>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6,820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134620" algn="r" fontAlgn="base">
                        <a:lnSpc>
                          <a:spcPts val="1115"/>
                        </a:lnSpc>
                        <a:spcBef>
                          <a:spcPts val="2345"/>
                        </a:spcBef>
                        <a:spcAft>
                          <a:spcPts val="2275"/>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7,700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131445" algn="r" fontAlgn="base">
                        <a:lnSpc>
                          <a:spcPts val="1115"/>
                        </a:lnSpc>
                        <a:spcBef>
                          <a:spcPts val="2345"/>
                        </a:spcBef>
                        <a:spcAft>
                          <a:spcPts val="2275"/>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7,675</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149225" marR="0" fontAlgn="base">
                        <a:lnSpc>
                          <a:spcPts val="1115"/>
                        </a:lnSpc>
                        <a:spcBef>
                          <a:spcPts val="2345"/>
                        </a:spcBef>
                        <a:spcAft>
                          <a:spcPts val="2275"/>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8,514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125095" algn="r" fontAlgn="base">
                        <a:lnSpc>
                          <a:spcPts val="1115"/>
                        </a:lnSpc>
                        <a:spcBef>
                          <a:spcPts val="2345"/>
                        </a:spcBef>
                        <a:spcAft>
                          <a:spcPts val="2275"/>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8,034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137160" algn="r" fontAlgn="base">
                        <a:lnSpc>
                          <a:spcPts val="1115"/>
                        </a:lnSpc>
                        <a:spcBef>
                          <a:spcPts val="2345"/>
                        </a:spcBef>
                        <a:spcAft>
                          <a:spcPts val="2275"/>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9,304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4576073"/>
                  </a:ext>
                </a:extLst>
              </a:tr>
              <a:tr h="518160">
                <a:tc>
                  <a:txBody>
                    <a:bodyPr/>
                    <a:lstStyle/>
                    <a:p>
                      <a:pPr marL="182880" marR="434340" fontAlgn="base">
                        <a:lnSpc>
                          <a:spcPts val="1080"/>
                        </a:lnSpc>
                        <a:spcBef>
                          <a:spcPts val="1015"/>
                        </a:spcBef>
                        <a:spcAft>
                          <a:spcPts val="88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Number of youth with IEPs aged 14 and above:</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15"/>
                        </a:lnSpc>
                        <a:spcBef>
                          <a:spcPts val="1530"/>
                        </a:spcBef>
                        <a:spcAft>
                          <a:spcPts val="141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159</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985" algn="r" fontAlgn="base">
                        <a:lnSpc>
                          <a:spcPts val="1115"/>
                        </a:lnSpc>
                        <a:spcBef>
                          <a:spcPts val="1530"/>
                        </a:spcBef>
                        <a:spcAft>
                          <a:spcPts val="141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6,949</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4620" algn="r" fontAlgn="base">
                        <a:lnSpc>
                          <a:spcPts val="1115"/>
                        </a:lnSpc>
                        <a:spcBef>
                          <a:spcPts val="1530"/>
                        </a:spcBef>
                        <a:spcAft>
                          <a:spcPts val="141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7,760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1445" algn="r" fontAlgn="base">
                        <a:lnSpc>
                          <a:spcPts val="1115"/>
                        </a:lnSpc>
                        <a:spcBef>
                          <a:spcPts val="1530"/>
                        </a:spcBef>
                        <a:spcAft>
                          <a:spcPts val="141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7,734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9225" marR="0" fontAlgn="base">
                        <a:lnSpc>
                          <a:spcPts val="1115"/>
                        </a:lnSpc>
                        <a:spcBef>
                          <a:spcPts val="1530"/>
                        </a:spcBef>
                        <a:spcAft>
                          <a:spcPts val="141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8,514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25095" algn="r" fontAlgn="base">
                        <a:lnSpc>
                          <a:spcPts val="1115"/>
                        </a:lnSpc>
                        <a:spcBef>
                          <a:spcPts val="1530"/>
                        </a:spcBef>
                        <a:spcAft>
                          <a:spcPts val="141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8,318</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7160" algn="r" fontAlgn="base">
                        <a:lnSpc>
                          <a:spcPts val="1115"/>
                        </a:lnSpc>
                        <a:spcBef>
                          <a:spcPts val="1530"/>
                        </a:spcBef>
                        <a:spcAft>
                          <a:spcPts val="141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9,314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407424"/>
                  </a:ext>
                </a:extLst>
              </a:tr>
              <a:tr h="747395">
                <a:tc>
                  <a:txBody>
                    <a:bodyPr/>
                    <a:lstStyle/>
                    <a:p>
                      <a:pPr marL="182880" marR="182880" fontAlgn="base">
                        <a:lnSpc>
                          <a:spcPts val="1070"/>
                        </a:lnSpc>
                        <a:spcBef>
                          <a:spcPts val="905"/>
                        </a:spcBef>
                        <a:spcAft>
                          <a:spcPts val="695"/>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Percent of youth aged 14 and above or in the 8th grade with IEPs that contain each of the required components for secondary transition:</a:t>
                      </a:r>
                      <a:endParaRPr lang="en-US" sz="1100">
                        <a:effectLst/>
                        <a:latin typeface="Times New Roman" panose="02020603050405020304" pitchFamily="18" charset="0"/>
                        <a:ea typeface="PMingLiU"/>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25095" algn="r" fontAlgn="base">
                        <a:lnSpc>
                          <a:spcPts val="1115"/>
                        </a:lnSpc>
                        <a:spcBef>
                          <a:spcPts val="2395"/>
                        </a:spcBef>
                        <a:spcAft>
                          <a:spcPts val="237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48.4%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985" algn="r" fontAlgn="base">
                        <a:lnSpc>
                          <a:spcPts val="1115"/>
                        </a:lnSpc>
                        <a:spcBef>
                          <a:spcPts val="2395"/>
                        </a:spcBef>
                        <a:spcAft>
                          <a:spcPts val="237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98.1%</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4620" algn="r" fontAlgn="base">
                        <a:lnSpc>
                          <a:spcPts val="1115"/>
                        </a:lnSpc>
                        <a:spcBef>
                          <a:spcPts val="2395"/>
                        </a:spcBef>
                        <a:spcAft>
                          <a:spcPts val="237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99.2%</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1445" algn="r" fontAlgn="base">
                        <a:lnSpc>
                          <a:spcPts val="1115"/>
                        </a:lnSpc>
                        <a:spcBef>
                          <a:spcPts val="2395"/>
                        </a:spcBef>
                        <a:spcAft>
                          <a:spcPts val="237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99.2%</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9225" marR="0" fontAlgn="base">
                        <a:lnSpc>
                          <a:spcPts val="1115"/>
                        </a:lnSpc>
                        <a:spcBef>
                          <a:spcPts val="2395"/>
                        </a:spcBef>
                        <a:spcAft>
                          <a:spcPts val="237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25095" algn="r" fontAlgn="base">
                        <a:lnSpc>
                          <a:spcPts val="1115"/>
                        </a:lnSpc>
                        <a:spcBef>
                          <a:spcPts val="2395"/>
                        </a:spcBef>
                        <a:spcAft>
                          <a:spcPts val="237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96.6%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7160" algn="r" fontAlgn="base">
                        <a:lnSpc>
                          <a:spcPts val="1115"/>
                        </a:lnSpc>
                        <a:spcBef>
                          <a:spcPts val="2395"/>
                        </a:spcBef>
                        <a:spcAft>
                          <a:spcPts val="2370"/>
                        </a:spcAft>
                      </a:pPr>
                      <a:r>
                        <a:rPr lang="en-US" sz="95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99.9%</a:t>
                      </a:r>
                      <a:endParaRPr lang="en-US" sz="1100" dirty="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7020765"/>
                  </a:ext>
                </a:extLst>
              </a:tr>
            </a:tbl>
          </a:graphicData>
        </a:graphic>
      </p:graphicFrame>
    </p:spTree>
    <p:extLst>
      <p:ext uri="{BB962C8B-B14F-4D97-AF65-F5344CB8AC3E}">
        <p14:creationId xmlns:p14="http://schemas.microsoft.com/office/powerpoint/2010/main" val="3437285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0" y="-1"/>
            <a:ext cx="9144000" cy="1172095"/>
          </a:xfrm>
          <a:prstGeom prst="rect">
            <a:avLst/>
          </a:prstGeom>
          <a:solidFill>
            <a:srgbClr val="1F497D"/>
          </a:solidFill>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5400" b="1" dirty="0">
                <a:solidFill>
                  <a:prstClr val="white"/>
                </a:solidFill>
                <a:latin typeface="Calibri Light" panose="020F0302020204030204"/>
              </a:rPr>
              <a:t>Indicator 1 - Graduation </a:t>
            </a:r>
            <a:endParaRPr kumimoji="0" lang="en-US" sz="5400" b="1" i="0" u="none" strike="noStrike" kern="1200" cap="none" spc="0" normalizeH="0" baseline="0" noProof="0" dirty="0">
              <a:ln>
                <a:noFill/>
              </a:ln>
              <a:solidFill>
                <a:prstClr val="white"/>
              </a:solidFill>
              <a:effectLst/>
              <a:uLnTx/>
              <a:uFillTx/>
              <a:latin typeface="Calibri Light" panose="020F0302020204030204"/>
            </a:endParaRPr>
          </a:p>
        </p:txBody>
      </p:sp>
      <p:grpSp>
        <p:nvGrpSpPr>
          <p:cNvPr id="4" name="Group 3"/>
          <p:cNvGrpSpPr/>
          <p:nvPr/>
        </p:nvGrpSpPr>
        <p:grpSpPr>
          <a:xfrm>
            <a:off x="0" y="6304166"/>
            <a:ext cx="9144000" cy="64384"/>
            <a:chOff x="0" y="2409092"/>
            <a:chExt cx="9144000" cy="685800"/>
          </a:xfrm>
        </p:grpSpPr>
        <p:sp>
          <p:nvSpPr>
            <p:cNvPr id="5" name="Rectangle 4"/>
            <p:cNvSpPr/>
            <p:nvPr/>
          </p:nvSpPr>
          <p:spPr>
            <a:xfrm>
              <a:off x="0" y="2409092"/>
              <a:ext cx="1828800" cy="685800"/>
            </a:xfrm>
            <a:prstGeom prst="rect">
              <a:avLst/>
            </a:prstGeom>
            <a:solidFill>
              <a:srgbClr val="14B4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1828800" y="2409092"/>
              <a:ext cx="1828800" cy="685800"/>
            </a:xfrm>
            <a:prstGeom prst="rect">
              <a:avLst/>
            </a:prstGeom>
            <a:solidFill>
              <a:srgbClr val="2040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3657600" y="2409092"/>
              <a:ext cx="1828800" cy="685800"/>
            </a:xfrm>
            <a:prstGeom prst="rect">
              <a:avLst/>
            </a:prstGeom>
            <a:solidFill>
              <a:srgbClr val="0BA14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5486400" y="2409092"/>
              <a:ext cx="1828800" cy="685800"/>
            </a:xfrm>
            <a:prstGeom prst="rect">
              <a:avLst/>
            </a:prstGeom>
            <a:solidFill>
              <a:srgbClr val="F2652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7315200" y="2409092"/>
              <a:ext cx="1828800" cy="685800"/>
            </a:xfrm>
            <a:prstGeom prst="rect">
              <a:avLst/>
            </a:prstGeom>
            <a:solidFill>
              <a:srgbClr val="F9B8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304" y="67541"/>
            <a:ext cx="1150903" cy="1104553"/>
          </a:xfrm>
          <a:prstGeom prst="rect">
            <a:avLst/>
          </a:prstGeom>
        </p:spPr>
      </p:pic>
      <p:sp>
        <p:nvSpPr>
          <p:cNvPr id="2" name="Title 1"/>
          <p:cNvSpPr>
            <a:spLocks noGrp="1"/>
          </p:cNvSpPr>
          <p:nvPr>
            <p:ph type="title"/>
          </p:nvPr>
        </p:nvSpPr>
        <p:spPr/>
        <p:txBody>
          <a:bodyPr>
            <a:noAutofit/>
          </a:bodyPr>
          <a:lstStyle/>
          <a:p>
            <a:pPr algn="ctr"/>
            <a:br>
              <a:rPr lang="en-US" dirty="0"/>
            </a:br>
            <a:r>
              <a:rPr lang="en-US" dirty="0"/>
              <a:t> </a:t>
            </a:r>
          </a:p>
        </p:txBody>
      </p:sp>
      <p:sp>
        <p:nvSpPr>
          <p:cNvPr id="11" name="Content Placeholder 10"/>
          <p:cNvSpPr>
            <a:spLocks noGrp="1"/>
          </p:cNvSpPr>
          <p:nvPr>
            <p:ph idx="1"/>
          </p:nvPr>
        </p:nvSpPr>
        <p:spPr>
          <a:xfrm>
            <a:off x="376518" y="1469682"/>
            <a:ext cx="8138832" cy="4707281"/>
          </a:xfrm>
        </p:spPr>
        <p:txBody>
          <a:bodyPr>
            <a:normAutofit fontScale="85000" lnSpcReduction="20000"/>
          </a:bodyPr>
          <a:lstStyle/>
          <a:p>
            <a:pPr marL="0" indent="0">
              <a:lnSpc>
                <a:spcPct val="100000"/>
              </a:lnSpc>
              <a:buNone/>
            </a:pPr>
            <a:r>
              <a:rPr lang="en-US" sz="2400" dirty="0"/>
              <a:t>Description:</a:t>
            </a:r>
          </a:p>
          <a:p>
            <a:pPr marL="0" indent="0">
              <a:lnSpc>
                <a:spcPct val="100000"/>
              </a:lnSpc>
              <a:buNone/>
            </a:pPr>
            <a:r>
              <a:rPr lang="en-US" sz="2400" dirty="0"/>
              <a:t>Youth with IEPs graduating high school with a regular diploma.</a:t>
            </a:r>
          </a:p>
          <a:p>
            <a:pPr marL="0" indent="0">
              <a:lnSpc>
                <a:spcPct val="100000"/>
              </a:lnSpc>
              <a:buNone/>
            </a:pPr>
            <a:r>
              <a:rPr lang="en-US" sz="2400" dirty="0"/>
              <a:t> </a:t>
            </a:r>
            <a:r>
              <a:rPr lang="en-US" sz="1200" dirty="0"/>
              <a:t>Regulation: 20 U.S.C. 1415(a)(3)(A) </a:t>
            </a:r>
          </a:p>
          <a:p>
            <a:r>
              <a:rPr lang="en-US" dirty="0"/>
              <a:t>Measurement:</a:t>
            </a:r>
          </a:p>
          <a:p>
            <a:r>
              <a:rPr lang="en-US" dirty="0"/>
              <a:t>States must report a percentage using the number of youth with IEPs (ages 14-21) who exited special education due to graduating with a regular high school diploma in the numerator and the number of all youth with IEPs who left high school (ages 14-21) in the denominator.</a:t>
            </a:r>
          </a:p>
          <a:p>
            <a:r>
              <a:rPr lang="en-US" dirty="0"/>
              <a:t>Data for this indicator are </a:t>
            </a:r>
            <a:r>
              <a:rPr lang="en-US" b="1" dirty="0"/>
              <a:t>“lag” data</a:t>
            </a:r>
            <a:r>
              <a:rPr lang="en-US" dirty="0"/>
              <a:t>. Describe the results of the State’s examination of the data for the year before the reporting year (e.g., for the FFY 2020 SPP/APR, use data from 2019-2020), and compare the results to the target.</a:t>
            </a:r>
          </a:p>
          <a:p>
            <a:r>
              <a:rPr lang="en-US" dirty="0"/>
              <a:t>The following exiting categories are included in the denominator: (a) graduated with a regular high school diploma; (b) graduated with a state-defined alternate diploma; (c) received a certificate; (d) reached maximum age; or (e) dropped out.</a:t>
            </a:r>
          </a:p>
          <a:p>
            <a:r>
              <a:rPr lang="en-US" dirty="0"/>
              <a:t>The following exiting categories are not included in the denominator the number of youths with IEPs who exited special education due to: (a) transferring to regular education; or (b) who moved but are known to be continuing in an educational program.</a:t>
            </a:r>
          </a:p>
          <a:p>
            <a:pPr marL="0" indent="0">
              <a:buNone/>
            </a:pPr>
            <a:endParaRPr lang="en-US" sz="1800" dirty="0"/>
          </a:p>
        </p:txBody>
      </p:sp>
    </p:spTree>
    <p:extLst>
      <p:ext uri="{BB962C8B-B14F-4D97-AF65-F5344CB8AC3E}">
        <p14:creationId xmlns:p14="http://schemas.microsoft.com/office/powerpoint/2010/main" val="1771746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0" y="-1"/>
            <a:ext cx="9144000" cy="1172095"/>
          </a:xfrm>
          <a:prstGeom prst="rect">
            <a:avLst/>
          </a:prstGeom>
          <a:solidFill>
            <a:srgbClr val="1F497D"/>
          </a:solidFill>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defRPr/>
            </a:pPr>
            <a:r>
              <a:rPr lang="en-US" sz="3600" b="1" dirty="0">
                <a:solidFill>
                  <a:prstClr val="white"/>
                </a:solidFill>
              </a:rPr>
              <a:t>Indicator 14 – Post School Outcomes</a:t>
            </a:r>
          </a:p>
          <a:p>
            <a:pPr lvl="0" algn="ctr">
              <a:defRPr/>
            </a:pPr>
            <a:r>
              <a:rPr lang="en-US" sz="3600" b="1" dirty="0">
                <a:solidFill>
                  <a:prstClr val="white"/>
                </a:solidFill>
              </a:rPr>
              <a:t>Measure A: Higher Education</a:t>
            </a:r>
          </a:p>
        </p:txBody>
      </p:sp>
      <p:grpSp>
        <p:nvGrpSpPr>
          <p:cNvPr id="4" name="Group 3"/>
          <p:cNvGrpSpPr/>
          <p:nvPr/>
        </p:nvGrpSpPr>
        <p:grpSpPr>
          <a:xfrm>
            <a:off x="0" y="6304166"/>
            <a:ext cx="9144000" cy="64384"/>
            <a:chOff x="0" y="2409092"/>
            <a:chExt cx="9144000" cy="685800"/>
          </a:xfrm>
        </p:grpSpPr>
        <p:sp>
          <p:nvSpPr>
            <p:cNvPr id="5" name="Rectangle 4"/>
            <p:cNvSpPr/>
            <p:nvPr/>
          </p:nvSpPr>
          <p:spPr>
            <a:xfrm>
              <a:off x="0" y="2409092"/>
              <a:ext cx="1828800" cy="685800"/>
            </a:xfrm>
            <a:prstGeom prst="rect">
              <a:avLst/>
            </a:prstGeom>
            <a:solidFill>
              <a:srgbClr val="14B4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1828800" y="2409092"/>
              <a:ext cx="1828800" cy="685800"/>
            </a:xfrm>
            <a:prstGeom prst="rect">
              <a:avLst/>
            </a:prstGeom>
            <a:solidFill>
              <a:srgbClr val="2040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3657600" y="2409092"/>
              <a:ext cx="1828800" cy="685800"/>
            </a:xfrm>
            <a:prstGeom prst="rect">
              <a:avLst/>
            </a:prstGeom>
            <a:solidFill>
              <a:srgbClr val="0BA14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5486400" y="2409092"/>
              <a:ext cx="1828800" cy="685800"/>
            </a:xfrm>
            <a:prstGeom prst="rect">
              <a:avLst/>
            </a:prstGeom>
            <a:solidFill>
              <a:srgbClr val="F2652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7315200" y="2409092"/>
              <a:ext cx="1828800" cy="685800"/>
            </a:xfrm>
            <a:prstGeom prst="rect">
              <a:avLst/>
            </a:prstGeom>
            <a:solidFill>
              <a:srgbClr val="F9B8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304" y="67541"/>
            <a:ext cx="1150903" cy="1104553"/>
          </a:xfrm>
          <a:prstGeom prst="rect">
            <a:avLst/>
          </a:prstGeom>
        </p:spPr>
      </p:pic>
      <p:sp>
        <p:nvSpPr>
          <p:cNvPr id="2" name="Title 1"/>
          <p:cNvSpPr>
            <a:spLocks noGrp="1"/>
          </p:cNvSpPr>
          <p:nvPr>
            <p:ph type="title"/>
          </p:nvPr>
        </p:nvSpPr>
        <p:spPr>
          <a:xfrm>
            <a:off x="628650" y="1509332"/>
            <a:ext cx="7886700" cy="1325563"/>
          </a:xfrm>
        </p:spPr>
        <p:txBody>
          <a:bodyPr>
            <a:noAutofit/>
          </a:bodyPr>
          <a:lstStyle/>
          <a:p>
            <a:pPr algn="ctr"/>
            <a:br>
              <a:rPr lang="en-US" dirty="0"/>
            </a:br>
            <a:r>
              <a:rPr lang="en-US" dirty="0"/>
              <a:t> </a:t>
            </a:r>
          </a:p>
        </p:txBody>
      </p:sp>
      <p:sp>
        <p:nvSpPr>
          <p:cNvPr id="11" name="Content Placeholder 10"/>
          <p:cNvSpPr>
            <a:spLocks noGrp="1"/>
          </p:cNvSpPr>
          <p:nvPr>
            <p:ph idx="1"/>
          </p:nvPr>
        </p:nvSpPr>
        <p:spPr>
          <a:xfrm>
            <a:off x="247304" y="1239636"/>
            <a:ext cx="8268046" cy="4937327"/>
          </a:xfrm>
        </p:spPr>
        <p:txBody>
          <a:bodyPr/>
          <a:lstStyle/>
          <a:p>
            <a:pPr marL="0" lvl="0" indent="0" defTabSz="914400">
              <a:lnSpc>
                <a:spcPct val="100000"/>
              </a:lnSpc>
              <a:spcBef>
                <a:spcPts val="0"/>
              </a:spcBef>
              <a:buNone/>
            </a:pPr>
            <a:r>
              <a:rPr lang="en-US" sz="1800" b="1" dirty="0">
                <a:solidFill>
                  <a:prstClr val="black"/>
                </a:solidFill>
              </a:rPr>
              <a:t>Target Setting Feedback:</a:t>
            </a:r>
          </a:p>
          <a:p>
            <a:pPr marL="0" lvl="0" indent="0" defTabSz="914400">
              <a:lnSpc>
                <a:spcPct val="100000"/>
              </a:lnSpc>
              <a:spcBef>
                <a:spcPts val="0"/>
              </a:spcBef>
              <a:buNone/>
            </a:pPr>
            <a:endParaRPr lang="en-US" sz="800" dirty="0">
              <a:solidFill>
                <a:prstClr val="black"/>
              </a:solidFill>
            </a:endParaRPr>
          </a:p>
          <a:p>
            <a:pPr marL="0" lvl="0" indent="0" defTabSz="914400">
              <a:lnSpc>
                <a:spcPct val="100000"/>
              </a:lnSpc>
              <a:spcBef>
                <a:spcPts val="0"/>
              </a:spcBef>
              <a:buNone/>
            </a:pPr>
            <a:r>
              <a:rPr lang="en-US" sz="1800" dirty="0">
                <a:solidFill>
                  <a:prstClr val="black"/>
                </a:solidFill>
              </a:rPr>
              <a:t>What do you feel should be the annual percentage increase for target setting?</a:t>
            </a:r>
          </a:p>
          <a:p>
            <a:pPr marL="0" indent="0">
              <a:buNone/>
            </a:pPr>
            <a:endParaRPr lang="en-US" sz="1800" dirty="0"/>
          </a:p>
        </p:txBody>
      </p:sp>
      <p:graphicFrame>
        <p:nvGraphicFramePr>
          <p:cNvPr id="10" name="Table 9"/>
          <p:cNvGraphicFramePr>
            <a:graphicFrameLocks noGrp="1"/>
          </p:cNvGraphicFramePr>
          <p:nvPr>
            <p:extLst/>
          </p:nvPr>
        </p:nvGraphicFramePr>
        <p:xfrm>
          <a:off x="890600" y="3245224"/>
          <a:ext cx="6981454" cy="2951513"/>
        </p:xfrm>
        <a:graphic>
          <a:graphicData uri="http://schemas.openxmlformats.org/drawingml/2006/table">
            <a:tbl>
              <a:tblPr/>
              <a:tblGrid>
                <a:gridCol w="2445613">
                  <a:extLst>
                    <a:ext uri="{9D8B030D-6E8A-4147-A177-3AD203B41FA5}">
                      <a16:colId xmlns:a16="http://schemas.microsoft.com/office/drawing/2014/main" val="1819030008"/>
                    </a:ext>
                  </a:extLst>
                </a:gridCol>
                <a:gridCol w="646035">
                  <a:extLst>
                    <a:ext uri="{9D8B030D-6E8A-4147-A177-3AD203B41FA5}">
                      <a16:colId xmlns:a16="http://schemas.microsoft.com/office/drawing/2014/main" val="3361597305"/>
                    </a:ext>
                  </a:extLst>
                </a:gridCol>
                <a:gridCol w="646035">
                  <a:extLst>
                    <a:ext uri="{9D8B030D-6E8A-4147-A177-3AD203B41FA5}">
                      <a16:colId xmlns:a16="http://schemas.microsoft.com/office/drawing/2014/main" val="1604978734"/>
                    </a:ext>
                  </a:extLst>
                </a:gridCol>
                <a:gridCol w="649920">
                  <a:extLst>
                    <a:ext uri="{9D8B030D-6E8A-4147-A177-3AD203B41FA5}">
                      <a16:colId xmlns:a16="http://schemas.microsoft.com/office/drawing/2014/main" val="4255793431"/>
                    </a:ext>
                  </a:extLst>
                </a:gridCol>
                <a:gridCol w="646035">
                  <a:extLst>
                    <a:ext uri="{9D8B030D-6E8A-4147-A177-3AD203B41FA5}">
                      <a16:colId xmlns:a16="http://schemas.microsoft.com/office/drawing/2014/main" val="2607110771"/>
                    </a:ext>
                  </a:extLst>
                </a:gridCol>
                <a:gridCol w="646035">
                  <a:extLst>
                    <a:ext uri="{9D8B030D-6E8A-4147-A177-3AD203B41FA5}">
                      <a16:colId xmlns:a16="http://schemas.microsoft.com/office/drawing/2014/main" val="376545688"/>
                    </a:ext>
                  </a:extLst>
                </a:gridCol>
                <a:gridCol w="646683">
                  <a:extLst>
                    <a:ext uri="{9D8B030D-6E8A-4147-A177-3AD203B41FA5}">
                      <a16:colId xmlns:a16="http://schemas.microsoft.com/office/drawing/2014/main" val="1706067816"/>
                    </a:ext>
                  </a:extLst>
                </a:gridCol>
                <a:gridCol w="655098">
                  <a:extLst>
                    <a:ext uri="{9D8B030D-6E8A-4147-A177-3AD203B41FA5}">
                      <a16:colId xmlns:a16="http://schemas.microsoft.com/office/drawing/2014/main" val="245573338"/>
                    </a:ext>
                  </a:extLst>
                </a:gridCol>
              </a:tblGrid>
              <a:tr h="419757">
                <a:tc>
                  <a:txBody>
                    <a:bodyPr/>
                    <a:lstStyle/>
                    <a:p>
                      <a:pPr marL="0" marR="0" algn="ctr" fontAlgn="base">
                        <a:lnSpc>
                          <a:spcPts val="1245"/>
                        </a:lnSpc>
                        <a:spcBef>
                          <a:spcPts val="1540"/>
                        </a:spcBef>
                        <a:spcAft>
                          <a:spcPts val="1315"/>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Federal Fiscal Year</a:t>
                      </a:r>
                      <a:endParaRPr lang="en-US" sz="1100">
                        <a:effectLst/>
                        <a:latin typeface="Times New Roman" panose="02020603050405020304" pitchFamily="18" charset="0"/>
                        <a:ea typeface="PMingLiU"/>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45"/>
                        </a:lnSpc>
                        <a:spcBef>
                          <a:spcPts val="1540"/>
                        </a:spcBef>
                        <a:spcAft>
                          <a:spcPts val="1315"/>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45"/>
                        </a:lnSpc>
                        <a:spcBef>
                          <a:spcPts val="1540"/>
                        </a:spcBef>
                        <a:spcAft>
                          <a:spcPts val="1315"/>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45"/>
                        </a:lnSpc>
                        <a:spcBef>
                          <a:spcPts val="1540"/>
                        </a:spcBef>
                        <a:spcAft>
                          <a:spcPts val="1315"/>
                        </a:spcAft>
                      </a:pPr>
                      <a:r>
                        <a:rPr lang="en-US" sz="105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2015</a:t>
                      </a:r>
                      <a:endParaRPr lang="en-US" sz="1100" dirty="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45"/>
                        </a:lnSpc>
                        <a:spcBef>
                          <a:spcPts val="1540"/>
                        </a:spcBef>
                        <a:spcAft>
                          <a:spcPts val="1315"/>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45"/>
                        </a:lnSpc>
                        <a:spcBef>
                          <a:spcPts val="1540"/>
                        </a:spcBef>
                        <a:spcAft>
                          <a:spcPts val="1315"/>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2017</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45"/>
                        </a:lnSpc>
                        <a:spcBef>
                          <a:spcPts val="1540"/>
                        </a:spcBef>
                        <a:spcAft>
                          <a:spcPts val="1315"/>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2018</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45"/>
                        </a:lnSpc>
                        <a:spcBef>
                          <a:spcPts val="1540"/>
                        </a:spcBef>
                        <a:spcAft>
                          <a:spcPts val="1315"/>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2019</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E6CFD7"/>
                    </a:solidFill>
                  </a:tcPr>
                </a:tc>
                <a:extLst>
                  <a:ext uri="{0D108BD9-81ED-4DB2-BD59-A6C34878D82A}">
                    <a16:rowId xmlns:a16="http://schemas.microsoft.com/office/drawing/2014/main" val="3210330181"/>
                  </a:ext>
                </a:extLst>
              </a:tr>
              <a:tr h="512246">
                <a:tc>
                  <a:txBody>
                    <a:bodyPr/>
                    <a:lstStyle/>
                    <a:p>
                      <a:pPr marL="114300" marR="182880" fontAlgn="base">
                        <a:lnSpc>
                          <a:spcPts val="1080"/>
                        </a:lnSpc>
                        <a:spcBef>
                          <a:spcPts val="1530"/>
                        </a:spcBef>
                        <a:spcAft>
                          <a:spcPts val="132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Number of youth with IEPs in effect at the time they left school:</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55"/>
                        </a:spcBef>
                        <a:spcAft>
                          <a:spcPts val="187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390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55"/>
                        </a:spcBef>
                        <a:spcAft>
                          <a:spcPts val="187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455</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55"/>
                        </a:spcBef>
                        <a:spcAft>
                          <a:spcPts val="187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347</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55"/>
                        </a:spcBef>
                        <a:spcAft>
                          <a:spcPts val="187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471</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55"/>
                        </a:spcBef>
                        <a:spcAft>
                          <a:spcPts val="187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732</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55"/>
                        </a:spcBef>
                        <a:spcAft>
                          <a:spcPts val="187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616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55"/>
                        </a:spcBef>
                        <a:spcAft>
                          <a:spcPts val="187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674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4953681"/>
                  </a:ext>
                </a:extLst>
              </a:tr>
              <a:tr h="751091">
                <a:tc>
                  <a:txBody>
                    <a:bodyPr/>
                    <a:lstStyle/>
                    <a:p>
                      <a:pPr marL="114300" marR="137160" fontAlgn="base">
                        <a:lnSpc>
                          <a:spcPts val="1080"/>
                        </a:lnSpc>
                        <a:spcBef>
                          <a:spcPts val="1650"/>
                        </a:spcBef>
                        <a:spcAft>
                          <a:spcPts val="1415"/>
                        </a:spcAft>
                      </a:pPr>
                      <a:r>
                        <a:rPr lang="en-US" sz="1000" b="1" spc="30">
                          <a:solidFill>
                            <a:srgbClr val="000000"/>
                          </a:solidFill>
                          <a:effectLst/>
                          <a:latin typeface="Arial" panose="020B0604020202020204" pitchFamily="34" charset="0"/>
                          <a:ea typeface="Arial" panose="020B0604020202020204" pitchFamily="34" charset="0"/>
                          <a:cs typeface="Times New Roman" panose="02020603050405020304" pitchFamily="18" charset="0"/>
                        </a:rPr>
                        <a:t>14A </a:t>
                      </a:r>
                      <a:r>
                        <a:rPr lang="en-US" sz="900" spc="3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Number of youth with IEPs in effect at the time they left school who enrolled in higher education within one year of leaving high school:</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280"/>
                        </a:spcBef>
                        <a:spcAft>
                          <a:spcPts val="302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77</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280"/>
                        </a:spcBef>
                        <a:spcAft>
                          <a:spcPts val="302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286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280"/>
                        </a:spcBef>
                        <a:spcAft>
                          <a:spcPts val="302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219</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280"/>
                        </a:spcBef>
                        <a:spcAft>
                          <a:spcPts val="302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233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280"/>
                        </a:spcBef>
                        <a:spcAft>
                          <a:spcPts val="302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303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280"/>
                        </a:spcBef>
                        <a:spcAft>
                          <a:spcPts val="302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281</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280"/>
                        </a:spcBef>
                        <a:spcAft>
                          <a:spcPts val="302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360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8353701"/>
                  </a:ext>
                </a:extLst>
              </a:tr>
              <a:tr h="731780">
                <a:tc>
                  <a:txBody>
                    <a:bodyPr/>
                    <a:lstStyle/>
                    <a:p>
                      <a:pPr marL="114300" marR="137160" fontAlgn="base">
                        <a:lnSpc>
                          <a:spcPts val="1080"/>
                        </a:lnSpc>
                        <a:spcBef>
                          <a:spcPts val="1560"/>
                        </a:spcBef>
                        <a:spcAft>
                          <a:spcPts val="1315"/>
                        </a:spcAft>
                      </a:pPr>
                      <a:r>
                        <a:rPr lang="en-US" sz="1000" b="1" spc="30">
                          <a:solidFill>
                            <a:srgbClr val="000000"/>
                          </a:solidFill>
                          <a:effectLst/>
                          <a:latin typeface="Arial" panose="020B0604020202020204" pitchFamily="34" charset="0"/>
                          <a:ea typeface="Arial" panose="020B0604020202020204" pitchFamily="34" charset="0"/>
                          <a:cs typeface="Times New Roman" panose="02020603050405020304" pitchFamily="18" charset="0"/>
                        </a:rPr>
                        <a:t>14A </a:t>
                      </a:r>
                      <a:r>
                        <a:rPr lang="en-US" sz="900" spc="3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Percent of youth with IEPs in effect at the time they left school who enrolled in higher education within one year of leaving high school:</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185"/>
                        </a:spcBef>
                        <a:spcAft>
                          <a:spcPts val="293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185"/>
                        </a:spcBef>
                        <a:spcAft>
                          <a:spcPts val="293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185"/>
                        </a:spcBef>
                        <a:spcAft>
                          <a:spcPts val="293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185"/>
                        </a:spcBef>
                        <a:spcAft>
                          <a:spcPts val="293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49%</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185"/>
                        </a:spcBef>
                        <a:spcAft>
                          <a:spcPts val="293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41%</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185"/>
                        </a:spcBef>
                        <a:spcAft>
                          <a:spcPts val="293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185"/>
                        </a:spcBef>
                        <a:spcAft>
                          <a:spcPts val="293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631930"/>
                  </a:ext>
                </a:extLst>
              </a:tr>
              <a:tr h="536639">
                <a:tc>
                  <a:txBody>
                    <a:bodyPr/>
                    <a:lstStyle/>
                    <a:p>
                      <a:pPr marL="118745" marR="0" fontAlgn="base">
                        <a:lnSpc>
                          <a:spcPts val="1080"/>
                        </a:lnSpc>
                        <a:spcBef>
                          <a:spcPts val="2235"/>
                        </a:spcBef>
                        <a:spcAft>
                          <a:spcPts val="1935"/>
                        </a:spcAft>
                      </a:pPr>
                      <a:r>
                        <a:rPr lang="en-US" sz="10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14A </a:t>
                      </a: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Year target:</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00"/>
                        </a:spcBef>
                        <a:spcAft>
                          <a:spcPts val="19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21.0%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00"/>
                        </a:spcBef>
                        <a:spcAft>
                          <a:spcPts val="19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25.0%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00"/>
                        </a:spcBef>
                        <a:spcAft>
                          <a:spcPts val="19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29.0%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00"/>
                        </a:spcBef>
                        <a:spcAft>
                          <a:spcPts val="19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33.0%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00"/>
                        </a:spcBef>
                        <a:spcAft>
                          <a:spcPts val="19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37.0%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00"/>
                        </a:spcBef>
                        <a:spcAft>
                          <a:spcPts val="19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41.0%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00"/>
                        </a:spcBef>
                        <a:spcAft>
                          <a:spcPts val="1970"/>
                        </a:spcAft>
                      </a:pP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45.0%</a:t>
                      </a:r>
                      <a:endParaRPr lang="en-US" sz="1100" dirty="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8717588"/>
                  </a:ext>
                </a:extLst>
              </a:tr>
            </a:tbl>
          </a:graphicData>
        </a:graphic>
      </p:graphicFrame>
      <p:sp>
        <p:nvSpPr>
          <p:cNvPr id="12" name="Rectangle 1"/>
          <p:cNvSpPr>
            <a:spLocks noChangeArrowheads="1"/>
          </p:cNvSpPr>
          <p:nvPr/>
        </p:nvSpPr>
        <p:spPr bwMode="auto">
          <a:xfrm>
            <a:off x="890600" y="2183689"/>
            <a:ext cx="698145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Measurement: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Percent enrolled in higher education = (Measure A) enrolled on a full-or part-time basis in a community college (two year program) or college/university (four or more year program) for at least one complete term, at any time in the year since leaving high school.</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07020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0" y="-1"/>
            <a:ext cx="9144000" cy="1172095"/>
          </a:xfrm>
          <a:prstGeom prst="rect">
            <a:avLst/>
          </a:prstGeom>
          <a:solidFill>
            <a:srgbClr val="1F497D"/>
          </a:solidFill>
        </p:spPr>
        <p:txBody>
          <a:bodyPr vert="horz" lIns="68580" tIns="34290" rIns="68580" bIns="34290" rtlCol="0" anchor="ctr">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defRPr/>
            </a:pPr>
            <a:r>
              <a:rPr lang="en-US" sz="6000" b="1" dirty="0">
                <a:solidFill>
                  <a:prstClr val="white"/>
                </a:solidFill>
              </a:rPr>
              <a:t>Indicator 14 – Post School Outcomes</a:t>
            </a:r>
          </a:p>
          <a:p>
            <a:pPr lvl="0" algn="ctr">
              <a:defRPr/>
            </a:pPr>
            <a:r>
              <a:rPr lang="en-US" sz="6000" b="1" dirty="0">
                <a:solidFill>
                  <a:prstClr val="white"/>
                </a:solidFill>
              </a:rPr>
              <a:t>Measure B: Higher Education and </a:t>
            </a:r>
          </a:p>
          <a:p>
            <a:pPr lvl="0" algn="ctr">
              <a:defRPr/>
            </a:pPr>
            <a:r>
              <a:rPr lang="en-US" sz="6000" b="1" dirty="0">
                <a:solidFill>
                  <a:prstClr val="white"/>
                </a:solidFill>
              </a:rPr>
              <a:t>Competitive Integrated Employment</a:t>
            </a:r>
          </a:p>
        </p:txBody>
      </p:sp>
      <p:grpSp>
        <p:nvGrpSpPr>
          <p:cNvPr id="4" name="Group 3"/>
          <p:cNvGrpSpPr/>
          <p:nvPr/>
        </p:nvGrpSpPr>
        <p:grpSpPr>
          <a:xfrm>
            <a:off x="0" y="6304166"/>
            <a:ext cx="9144000" cy="64384"/>
            <a:chOff x="0" y="2409092"/>
            <a:chExt cx="9144000" cy="685800"/>
          </a:xfrm>
        </p:grpSpPr>
        <p:sp>
          <p:nvSpPr>
            <p:cNvPr id="5" name="Rectangle 4"/>
            <p:cNvSpPr/>
            <p:nvPr/>
          </p:nvSpPr>
          <p:spPr>
            <a:xfrm>
              <a:off x="0" y="2409092"/>
              <a:ext cx="1828800" cy="685800"/>
            </a:xfrm>
            <a:prstGeom prst="rect">
              <a:avLst/>
            </a:prstGeom>
            <a:solidFill>
              <a:srgbClr val="14B4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1828800" y="2409092"/>
              <a:ext cx="1828800" cy="685800"/>
            </a:xfrm>
            <a:prstGeom prst="rect">
              <a:avLst/>
            </a:prstGeom>
            <a:solidFill>
              <a:srgbClr val="2040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3657600" y="2409092"/>
              <a:ext cx="1828800" cy="685800"/>
            </a:xfrm>
            <a:prstGeom prst="rect">
              <a:avLst/>
            </a:prstGeom>
            <a:solidFill>
              <a:srgbClr val="0BA14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5486400" y="2409092"/>
              <a:ext cx="1828800" cy="685800"/>
            </a:xfrm>
            <a:prstGeom prst="rect">
              <a:avLst/>
            </a:prstGeom>
            <a:solidFill>
              <a:srgbClr val="F2652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7315200" y="2409092"/>
              <a:ext cx="1828800" cy="685800"/>
            </a:xfrm>
            <a:prstGeom prst="rect">
              <a:avLst/>
            </a:prstGeom>
            <a:solidFill>
              <a:srgbClr val="F9B8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304" y="67541"/>
            <a:ext cx="1150903" cy="1104553"/>
          </a:xfrm>
          <a:prstGeom prst="rect">
            <a:avLst/>
          </a:prstGeom>
        </p:spPr>
      </p:pic>
      <p:sp>
        <p:nvSpPr>
          <p:cNvPr id="2" name="Title 1"/>
          <p:cNvSpPr>
            <a:spLocks noGrp="1"/>
          </p:cNvSpPr>
          <p:nvPr>
            <p:ph type="title"/>
          </p:nvPr>
        </p:nvSpPr>
        <p:spPr/>
        <p:txBody>
          <a:bodyPr>
            <a:noAutofit/>
          </a:bodyPr>
          <a:lstStyle/>
          <a:p>
            <a:pPr algn="ctr"/>
            <a:br>
              <a:rPr lang="en-US" dirty="0"/>
            </a:br>
            <a:r>
              <a:rPr lang="en-US" dirty="0"/>
              <a:t> </a:t>
            </a:r>
          </a:p>
        </p:txBody>
      </p:sp>
      <p:sp>
        <p:nvSpPr>
          <p:cNvPr id="11" name="Content Placeholder 10"/>
          <p:cNvSpPr>
            <a:spLocks noGrp="1"/>
          </p:cNvSpPr>
          <p:nvPr>
            <p:ph idx="1"/>
          </p:nvPr>
        </p:nvSpPr>
        <p:spPr>
          <a:xfrm>
            <a:off x="247304" y="1239636"/>
            <a:ext cx="8268046" cy="4937327"/>
          </a:xfrm>
        </p:spPr>
        <p:txBody>
          <a:bodyPr/>
          <a:lstStyle/>
          <a:p>
            <a:pPr marL="0" lvl="0" indent="0" defTabSz="914400">
              <a:lnSpc>
                <a:spcPct val="100000"/>
              </a:lnSpc>
              <a:spcBef>
                <a:spcPts val="0"/>
              </a:spcBef>
              <a:buNone/>
            </a:pPr>
            <a:r>
              <a:rPr lang="en-US" sz="1800" b="1" dirty="0">
                <a:solidFill>
                  <a:prstClr val="black"/>
                </a:solidFill>
              </a:rPr>
              <a:t>Target Setting Feedback:</a:t>
            </a:r>
          </a:p>
          <a:p>
            <a:pPr marL="0" lvl="0" indent="0" defTabSz="914400">
              <a:lnSpc>
                <a:spcPct val="100000"/>
              </a:lnSpc>
              <a:spcBef>
                <a:spcPts val="0"/>
              </a:spcBef>
              <a:buNone/>
            </a:pPr>
            <a:endParaRPr lang="en-US" sz="800" dirty="0">
              <a:solidFill>
                <a:prstClr val="black"/>
              </a:solidFill>
            </a:endParaRPr>
          </a:p>
          <a:p>
            <a:pPr marL="0" lvl="0" indent="0" defTabSz="914400">
              <a:lnSpc>
                <a:spcPct val="100000"/>
              </a:lnSpc>
              <a:spcBef>
                <a:spcPts val="0"/>
              </a:spcBef>
              <a:buNone/>
            </a:pPr>
            <a:r>
              <a:rPr lang="en-US" sz="1800" dirty="0">
                <a:solidFill>
                  <a:prstClr val="black"/>
                </a:solidFill>
              </a:rPr>
              <a:t>What do you feel should be the annual percentage increase for target setting?</a:t>
            </a:r>
          </a:p>
          <a:p>
            <a:pPr marL="0" indent="0">
              <a:buNone/>
            </a:pPr>
            <a:endParaRPr lang="en-US" sz="1800" dirty="0"/>
          </a:p>
        </p:txBody>
      </p:sp>
      <p:graphicFrame>
        <p:nvGraphicFramePr>
          <p:cNvPr id="3" name="Table 2"/>
          <p:cNvGraphicFramePr>
            <a:graphicFrameLocks noGrp="1"/>
          </p:cNvGraphicFramePr>
          <p:nvPr>
            <p:extLst/>
          </p:nvPr>
        </p:nvGraphicFramePr>
        <p:xfrm>
          <a:off x="698739" y="3248379"/>
          <a:ext cx="6961519" cy="3073315"/>
        </p:xfrm>
        <a:graphic>
          <a:graphicData uri="http://schemas.openxmlformats.org/drawingml/2006/table">
            <a:tbl>
              <a:tblPr/>
              <a:tblGrid>
                <a:gridCol w="2438628">
                  <a:extLst>
                    <a:ext uri="{9D8B030D-6E8A-4147-A177-3AD203B41FA5}">
                      <a16:colId xmlns:a16="http://schemas.microsoft.com/office/drawing/2014/main" val="1139353858"/>
                    </a:ext>
                  </a:extLst>
                </a:gridCol>
                <a:gridCol w="644191">
                  <a:extLst>
                    <a:ext uri="{9D8B030D-6E8A-4147-A177-3AD203B41FA5}">
                      <a16:colId xmlns:a16="http://schemas.microsoft.com/office/drawing/2014/main" val="2467707175"/>
                    </a:ext>
                  </a:extLst>
                </a:gridCol>
                <a:gridCol w="644191">
                  <a:extLst>
                    <a:ext uri="{9D8B030D-6E8A-4147-A177-3AD203B41FA5}">
                      <a16:colId xmlns:a16="http://schemas.microsoft.com/office/drawing/2014/main" val="3061045986"/>
                    </a:ext>
                  </a:extLst>
                </a:gridCol>
                <a:gridCol w="648063">
                  <a:extLst>
                    <a:ext uri="{9D8B030D-6E8A-4147-A177-3AD203B41FA5}">
                      <a16:colId xmlns:a16="http://schemas.microsoft.com/office/drawing/2014/main" val="4288723354"/>
                    </a:ext>
                  </a:extLst>
                </a:gridCol>
                <a:gridCol w="644191">
                  <a:extLst>
                    <a:ext uri="{9D8B030D-6E8A-4147-A177-3AD203B41FA5}">
                      <a16:colId xmlns:a16="http://schemas.microsoft.com/office/drawing/2014/main" val="593221539"/>
                    </a:ext>
                  </a:extLst>
                </a:gridCol>
                <a:gridCol w="644191">
                  <a:extLst>
                    <a:ext uri="{9D8B030D-6E8A-4147-A177-3AD203B41FA5}">
                      <a16:colId xmlns:a16="http://schemas.microsoft.com/office/drawing/2014/main" val="3835028423"/>
                    </a:ext>
                  </a:extLst>
                </a:gridCol>
                <a:gridCol w="644837">
                  <a:extLst>
                    <a:ext uri="{9D8B030D-6E8A-4147-A177-3AD203B41FA5}">
                      <a16:colId xmlns:a16="http://schemas.microsoft.com/office/drawing/2014/main" val="3757096343"/>
                    </a:ext>
                  </a:extLst>
                </a:gridCol>
                <a:gridCol w="653227">
                  <a:extLst>
                    <a:ext uri="{9D8B030D-6E8A-4147-A177-3AD203B41FA5}">
                      <a16:colId xmlns:a16="http://schemas.microsoft.com/office/drawing/2014/main" val="3422781089"/>
                    </a:ext>
                  </a:extLst>
                </a:gridCol>
              </a:tblGrid>
              <a:tr h="348244">
                <a:tc>
                  <a:txBody>
                    <a:bodyPr/>
                    <a:lstStyle/>
                    <a:p>
                      <a:pPr marL="0" marR="555625" algn="r" fontAlgn="base">
                        <a:lnSpc>
                          <a:spcPts val="1255"/>
                        </a:lnSpc>
                        <a:spcBef>
                          <a:spcPts val="1540"/>
                        </a:spcBef>
                        <a:spcAft>
                          <a:spcPts val="1310"/>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Federal Fiscal Year</a:t>
                      </a:r>
                      <a:endParaRPr lang="en-US" sz="1100">
                        <a:effectLst/>
                        <a:latin typeface="Times New Roman" panose="02020603050405020304" pitchFamily="18" charset="0"/>
                        <a:ea typeface="PMingLiU"/>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55"/>
                        </a:lnSpc>
                        <a:spcBef>
                          <a:spcPts val="1540"/>
                        </a:spcBef>
                        <a:spcAft>
                          <a:spcPts val="1310"/>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55"/>
                        </a:lnSpc>
                        <a:spcBef>
                          <a:spcPts val="1540"/>
                        </a:spcBef>
                        <a:spcAft>
                          <a:spcPts val="1310"/>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55"/>
                        </a:lnSpc>
                        <a:spcBef>
                          <a:spcPts val="1540"/>
                        </a:spcBef>
                        <a:spcAft>
                          <a:spcPts val="1310"/>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2015</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55"/>
                        </a:lnSpc>
                        <a:spcBef>
                          <a:spcPts val="1540"/>
                        </a:spcBef>
                        <a:spcAft>
                          <a:spcPts val="1310"/>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55"/>
                        </a:lnSpc>
                        <a:spcBef>
                          <a:spcPts val="1540"/>
                        </a:spcBef>
                        <a:spcAft>
                          <a:spcPts val="1310"/>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2017</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55"/>
                        </a:lnSpc>
                        <a:spcBef>
                          <a:spcPts val="1540"/>
                        </a:spcBef>
                        <a:spcAft>
                          <a:spcPts val="1310"/>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2018</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0" algn="ctr" fontAlgn="base">
                        <a:lnSpc>
                          <a:spcPts val="1255"/>
                        </a:lnSpc>
                        <a:spcBef>
                          <a:spcPts val="1540"/>
                        </a:spcBef>
                        <a:spcAft>
                          <a:spcPts val="1310"/>
                        </a:spcAft>
                      </a:pPr>
                      <a:r>
                        <a:rPr lang="en-US" sz="10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2019</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E6CFD7"/>
                    </a:solidFill>
                  </a:tcPr>
                </a:tc>
                <a:extLst>
                  <a:ext uri="{0D108BD9-81ED-4DB2-BD59-A6C34878D82A}">
                    <a16:rowId xmlns:a16="http://schemas.microsoft.com/office/drawing/2014/main" val="1827336551"/>
                  </a:ext>
                </a:extLst>
              </a:tr>
              <a:tr h="427564">
                <a:tc>
                  <a:txBody>
                    <a:bodyPr/>
                    <a:lstStyle/>
                    <a:p>
                      <a:pPr marL="114300" marR="182880" fontAlgn="base">
                        <a:lnSpc>
                          <a:spcPts val="1080"/>
                        </a:lnSpc>
                        <a:spcBef>
                          <a:spcPts val="1560"/>
                        </a:spcBef>
                        <a:spcAft>
                          <a:spcPts val="132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Number of youth with IEPs in effect at the time they left school:</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90"/>
                        </a:spcBef>
                        <a:spcAft>
                          <a:spcPts val="18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390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90"/>
                        </a:spcBef>
                        <a:spcAft>
                          <a:spcPts val="18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455</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90"/>
                        </a:spcBef>
                        <a:spcAft>
                          <a:spcPts val="18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347</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90"/>
                        </a:spcBef>
                        <a:spcAft>
                          <a:spcPts val="18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471</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90"/>
                        </a:spcBef>
                        <a:spcAft>
                          <a:spcPts val="18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732</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90"/>
                        </a:spcBef>
                        <a:spcAft>
                          <a:spcPts val="18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616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090"/>
                        </a:spcBef>
                        <a:spcAft>
                          <a:spcPts val="187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674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102614"/>
                  </a:ext>
                </a:extLst>
              </a:tr>
              <a:tr h="924791">
                <a:tc>
                  <a:txBody>
                    <a:bodyPr/>
                    <a:lstStyle/>
                    <a:p>
                      <a:pPr marL="114300" marR="160020" fontAlgn="base">
                        <a:lnSpc>
                          <a:spcPts val="1080"/>
                        </a:lnSpc>
                        <a:spcBef>
                          <a:spcPts val="1175"/>
                        </a:spcBef>
                        <a:spcAft>
                          <a:spcPts val="840"/>
                        </a:spcAft>
                      </a:pPr>
                      <a:r>
                        <a:rPr lang="en-US" sz="950" b="1" spc="35">
                          <a:solidFill>
                            <a:srgbClr val="000000"/>
                          </a:solidFill>
                          <a:effectLst/>
                          <a:latin typeface="Arial" panose="020B0604020202020204" pitchFamily="34" charset="0"/>
                          <a:ea typeface="Arial" panose="020B0604020202020204" pitchFamily="34" charset="0"/>
                          <a:cs typeface="Times New Roman" panose="02020603050405020304" pitchFamily="18" charset="0"/>
                        </a:rPr>
                        <a:t>14B </a:t>
                      </a:r>
                      <a:r>
                        <a:rPr lang="en-US" sz="900" spc="35">
                          <a:solidFill>
                            <a:srgbClr val="000000"/>
                          </a:solidFill>
                          <a:effectLst/>
                          <a:latin typeface="Tahoma" panose="020B0604030504040204" pitchFamily="34" charset="0"/>
                          <a:ea typeface="Tahoma" panose="020B0604030504040204" pitchFamily="34" charset="0"/>
                          <a:cs typeface="Times New Roman" panose="02020603050405020304" pitchFamily="18" charset="0"/>
                        </a:rPr>
                        <a:t>Number of youth with IEPs in effect at the time they left school who enrolled in higher education or were competitively employed within one year of leaving high school:</a:t>
                      </a:r>
                      <a:endParaRPr lang="en-US" sz="1100">
                        <a:effectLst/>
                        <a:latin typeface="Times New Roman" panose="02020603050405020304" pitchFamily="18" charset="0"/>
                        <a:ea typeface="PMingLiU"/>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335"/>
                        </a:spcBef>
                        <a:spcAft>
                          <a:spcPts val="300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205</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335"/>
                        </a:spcBef>
                        <a:spcAft>
                          <a:spcPts val="3000"/>
                        </a:spcAft>
                      </a:pP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358</a:t>
                      </a:r>
                      <a:endParaRPr lang="en-US" sz="1100" dirty="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335"/>
                        </a:spcBef>
                        <a:spcAft>
                          <a:spcPts val="300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282</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335"/>
                        </a:spcBef>
                        <a:spcAft>
                          <a:spcPts val="300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389</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335"/>
                        </a:spcBef>
                        <a:spcAft>
                          <a:spcPts val="300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455</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335"/>
                        </a:spcBef>
                        <a:spcAft>
                          <a:spcPts val="300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453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335"/>
                        </a:spcBef>
                        <a:spcAft>
                          <a:spcPts val="300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495</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8296246"/>
                  </a:ext>
                </a:extLst>
              </a:tr>
              <a:tr h="924791">
                <a:tc>
                  <a:txBody>
                    <a:bodyPr/>
                    <a:lstStyle/>
                    <a:p>
                      <a:pPr marL="114300" marR="160020" fontAlgn="base">
                        <a:lnSpc>
                          <a:spcPts val="1080"/>
                        </a:lnSpc>
                        <a:spcBef>
                          <a:spcPts val="1540"/>
                        </a:spcBef>
                        <a:spcAft>
                          <a:spcPts val="1195"/>
                        </a:spcAft>
                      </a:pPr>
                      <a:r>
                        <a:rPr lang="en-US" sz="950" b="1" spc="35">
                          <a:solidFill>
                            <a:srgbClr val="000000"/>
                          </a:solidFill>
                          <a:effectLst/>
                          <a:latin typeface="Arial" panose="020B0604020202020204" pitchFamily="34" charset="0"/>
                          <a:ea typeface="Arial" panose="020B0604020202020204" pitchFamily="34" charset="0"/>
                          <a:cs typeface="Times New Roman" panose="02020603050405020304" pitchFamily="18" charset="0"/>
                        </a:rPr>
                        <a:t>14B </a:t>
                      </a:r>
                      <a:r>
                        <a:rPr lang="en-US" sz="900" spc="35">
                          <a:solidFill>
                            <a:srgbClr val="000000"/>
                          </a:solidFill>
                          <a:effectLst/>
                          <a:latin typeface="Tahoma" panose="020B0604030504040204" pitchFamily="34" charset="0"/>
                          <a:ea typeface="Tahoma" panose="020B0604030504040204" pitchFamily="34" charset="0"/>
                          <a:cs typeface="Times New Roman" panose="02020603050405020304" pitchFamily="18" charset="0"/>
                        </a:rPr>
                        <a:t>Percent of youth with IEPs in effect at the time they left school who enrolled in higher education or were competitively employed within one year of leaving high school:</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700"/>
                        </a:spcBef>
                        <a:spcAft>
                          <a:spcPts val="335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700"/>
                        </a:spcBef>
                        <a:spcAft>
                          <a:spcPts val="335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79%</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700"/>
                        </a:spcBef>
                        <a:spcAft>
                          <a:spcPts val="335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81%</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700"/>
                        </a:spcBef>
                        <a:spcAft>
                          <a:spcPts val="335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700"/>
                        </a:spcBef>
                        <a:spcAft>
                          <a:spcPts val="335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62%</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700"/>
                        </a:spcBef>
                        <a:spcAft>
                          <a:spcPts val="335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3700"/>
                        </a:spcBef>
                        <a:spcAft>
                          <a:spcPts val="335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3067146"/>
                  </a:ext>
                </a:extLst>
              </a:tr>
              <a:tr h="447925">
                <a:tc>
                  <a:txBody>
                    <a:bodyPr/>
                    <a:lstStyle/>
                    <a:p>
                      <a:pPr marL="118745" marR="0" fontAlgn="base">
                        <a:lnSpc>
                          <a:spcPts val="1080"/>
                        </a:lnSpc>
                        <a:spcBef>
                          <a:spcPts val="2240"/>
                        </a:spcBef>
                        <a:spcAft>
                          <a:spcPts val="1935"/>
                        </a:spcAft>
                      </a:pPr>
                      <a:r>
                        <a:rPr lang="en-US" sz="95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14B </a:t>
                      </a: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Year target:</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10"/>
                        </a:spcBef>
                        <a:spcAft>
                          <a:spcPts val="196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52.0%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10"/>
                        </a:spcBef>
                        <a:spcAft>
                          <a:spcPts val="196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56.0%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10"/>
                        </a:spcBef>
                        <a:spcAft>
                          <a:spcPts val="196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60.0%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10"/>
                        </a:spcBef>
                        <a:spcAft>
                          <a:spcPts val="196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64.0%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10"/>
                        </a:spcBef>
                        <a:spcAft>
                          <a:spcPts val="196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68.0%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10"/>
                        </a:spcBef>
                        <a:spcAft>
                          <a:spcPts val="196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72.0%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2210"/>
                        </a:spcBef>
                        <a:spcAft>
                          <a:spcPts val="1965"/>
                        </a:spcAft>
                      </a:pP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76.0%</a:t>
                      </a:r>
                      <a:endParaRPr lang="en-US" sz="1100" dirty="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8246871"/>
                  </a:ext>
                </a:extLst>
              </a:tr>
            </a:tbl>
          </a:graphicData>
        </a:graphic>
      </p:graphicFrame>
      <p:sp>
        <p:nvSpPr>
          <p:cNvPr id="10" name="Rectangle 1"/>
          <p:cNvSpPr>
            <a:spLocks noChangeArrowheads="1"/>
          </p:cNvSpPr>
          <p:nvPr/>
        </p:nvSpPr>
        <p:spPr bwMode="auto">
          <a:xfrm>
            <a:off x="331098" y="2078826"/>
            <a:ext cx="8100457"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Measurement:</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Percent enrolled in higher education or competitively employed within one year of leaving high school = (Measure A + B) “competitive integrated employment” maintaining the standard of 20 hours a week, at or above minimum wage, and for at least 90 days at any time in the year since leaving high school. This definition applies to military employment.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722832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0" y="-5032"/>
            <a:ext cx="9144000" cy="1172095"/>
          </a:xfrm>
          <a:prstGeom prst="rect">
            <a:avLst/>
          </a:prstGeom>
          <a:solidFill>
            <a:srgbClr val="1F497D"/>
          </a:solidFill>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defRPr/>
            </a:pPr>
            <a:r>
              <a:rPr lang="en-US" sz="3600" b="1" dirty="0">
                <a:solidFill>
                  <a:prstClr val="white"/>
                </a:solidFill>
              </a:rPr>
              <a:t>Indicator 14 – Post School Outcomes</a:t>
            </a:r>
          </a:p>
          <a:p>
            <a:pPr lvl="0" algn="ctr">
              <a:defRPr/>
            </a:pPr>
            <a:r>
              <a:rPr lang="en-US" sz="3600" b="1" dirty="0">
                <a:solidFill>
                  <a:prstClr val="white"/>
                </a:solidFill>
              </a:rPr>
              <a:t>Measure C: All Categories</a:t>
            </a:r>
          </a:p>
        </p:txBody>
      </p:sp>
      <p:grpSp>
        <p:nvGrpSpPr>
          <p:cNvPr id="4" name="Group 3"/>
          <p:cNvGrpSpPr/>
          <p:nvPr/>
        </p:nvGrpSpPr>
        <p:grpSpPr>
          <a:xfrm>
            <a:off x="0" y="6062626"/>
            <a:ext cx="9144000" cy="64384"/>
            <a:chOff x="0" y="2409092"/>
            <a:chExt cx="9144000" cy="685800"/>
          </a:xfrm>
        </p:grpSpPr>
        <p:sp>
          <p:nvSpPr>
            <p:cNvPr id="5" name="Rectangle 4"/>
            <p:cNvSpPr/>
            <p:nvPr/>
          </p:nvSpPr>
          <p:spPr>
            <a:xfrm>
              <a:off x="0" y="2409092"/>
              <a:ext cx="1828800" cy="685800"/>
            </a:xfrm>
            <a:prstGeom prst="rect">
              <a:avLst/>
            </a:prstGeom>
            <a:solidFill>
              <a:srgbClr val="14B4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1828800" y="2409092"/>
              <a:ext cx="1828800" cy="685800"/>
            </a:xfrm>
            <a:prstGeom prst="rect">
              <a:avLst/>
            </a:prstGeom>
            <a:solidFill>
              <a:srgbClr val="2040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3657600" y="2409092"/>
              <a:ext cx="1828800" cy="685800"/>
            </a:xfrm>
            <a:prstGeom prst="rect">
              <a:avLst/>
            </a:prstGeom>
            <a:solidFill>
              <a:srgbClr val="0BA14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5486400" y="2409092"/>
              <a:ext cx="1828800" cy="685800"/>
            </a:xfrm>
            <a:prstGeom prst="rect">
              <a:avLst/>
            </a:prstGeom>
            <a:solidFill>
              <a:srgbClr val="F2652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7315200" y="2409092"/>
              <a:ext cx="1828800" cy="685800"/>
            </a:xfrm>
            <a:prstGeom prst="rect">
              <a:avLst/>
            </a:prstGeom>
            <a:solidFill>
              <a:srgbClr val="F9B8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304" y="67541"/>
            <a:ext cx="1150903" cy="1104553"/>
          </a:xfrm>
          <a:prstGeom prst="rect">
            <a:avLst/>
          </a:prstGeom>
        </p:spPr>
      </p:pic>
      <p:sp>
        <p:nvSpPr>
          <p:cNvPr id="2" name="Title 1"/>
          <p:cNvSpPr>
            <a:spLocks noGrp="1"/>
          </p:cNvSpPr>
          <p:nvPr>
            <p:ph type="title"/>
          </p:nvPr>
        </p:nvSpPr>
        <p:spPr/>
        <p:txBody>
          <a:bodyPr>
            <a:noAutofit/>
          </a:bodyPr>
          <a:lstStyle/>
          <a:p>
            <a:pPr algn="ctr"/>
            <a:br>
              <a:rPr lang="en-US" dirty="0"/>
            </a:br>
            <a:r>
              <a:rPr lang="en-US" dirty="0"/>
              <a:t> </a:t>
            </a:r>
          </a:p>
        </p:txBody>
      </p:sp>
      <p:sp>
        <p:nvSpPr>
          <p:cNvPr id="11" name="Content Placeholder 10"/>
          <p:cNvSpPr>
            <a:spLocks noGrp="1"/>
          </p:cNvSpPr>
          <p:nvPr>
            <p:ph idx="1"/>
          </p:nvPr>
        </p:nvSpPr>
        <p:spPr>
          <a:xfrm>
            <a:off x="247304" y="1239636"/>
            <a:ext cx="8268046" cy="5618363"/>
          </a:xfrm>
        </p:spPr>
        <p:txBody>
          <a:bodyPr>
            <a:normAutofit/>
          </a:bodyPr>
          <a:lstStyle/>
          <a:p>
            <a:pPr marL="0" lvl="0" indent="0" defTabSz="914400">
              <a:lnSpc>
                <a:spcPct val="100000"/>
              </a:lnSpc>
              <a:spcBef>
                <a:spcPts val="0"/>
              </a:spcBef>
              <a:buNone/>
            </a:pPr>
            <a:r>
              <a:rPr lang="en-US" sz="1800" b="1" dirty="0">
                <a:solidFill>
                  <a:prstClr val="black"/>
                </a:solidFill>
              </a:rPr>
              <a:t>Target Setting Feedback:</a:t>
            </a:r>
          </a:p>
          <a:p>
            <a:pPr marL="0" lvl="0" indent="0" defTabSz="914400">
              <a:lnSpc>
                <a:spcPct val="100000"/>
              </a:lnSpc>
              <a:spcBef>
                <a:spcPts val="0"/>
              </a:spcBef>
              <a:buNone/>
            </a:pPr>
            <a:endParaRPr lang="en-US" sz="800" dirty="0">
              <a:solidFill>
                <a:prstClr val="black"/>
              </a:solidFill>
            </a:endParaRPr>
          </a:p>
          <a:p>
            <a:pPr marL="0" lvl="0" indent="0" defTabSz="914400">
              <a:lnSpc>
                <a:spcPct val="100000"/>
              </a:lnSpc>
              <a:spcBef>
                <a:spcPts val="0"/>
              </a:spcBef>
              <a:buNone/>
            </a:pPr>
            <a:r>
              <a:rPr lang="en-US" sz="1800" dirty="0">
                <a:solidFill>
                  <a:prstClr val="black"/>
                </a:solidFill>
              </a:rPr>
              <a:t>What do you feel should be the annual percentage increase for target setting?</a:t>
            </a:r>
          </a:p>
          <a:p>
            <a:pPr marL="0" indent="0">
              <a:buNone/>
            </a:pPr>
            <a:r>
              <a:rPr lang="en-US" sz="1800" dirty="0"/>
              <a:t>	</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r>
              <a:rPr lang="en-US" sz="900" dirty="0"/>
              <a:t>*Enrolled in other postsecondary education or training means youth have been enrolled on a full or part-time basis for at least 1 complete term at any time in the year since leaving high school in an education or training program (e.g., Job Corps, adult education, workforce development program, vocational technical school which is less than a two year program). Engaged in some other employment means youth have worked for pay (less than 20 hours a week) or been self-employed for a period of at least 90 days at any time in the year since leaving high school. This includes working in a family business (e.g., farm, store, fishing, ranching, catering services, etc.).</a:t>
            </a:r>
          </a:p>
          <a:p>
            <a:pPr marL="0" indent="0">
              <a:buNone/>
            </a:pPr>
            <a:endParaRPr lang="en-US" sz="1200" dirty="0"/>
          </a:p>
          <a:p>
            <a:pPr marL="0" indent="0">
              <a:buNone/>
            </a:pPr>
            <a:endParaRPr lang="en-US" sz="1800" dirty="0"/>
          </a:p>
        </p:txBody>
      </p:sp>
      <p:graphicFrame>
        <p:nvGraphicFramePr>
          <p:cNvPr id="3" name="Table 2"/>
          <p:cNvGraphicFramePr>
            <a:graphicFrameLocks noGrp="1"/>
          </p:cNvGraphicFramePr>
          <p:nvPr>
            <p:extLst/>
          </p:nvPr>
        </p:nvGraphicFramePr>
        <p:xfrm>
          <a:off x="914400" y="2790196"/>
          <a:ext cx="6821170" cy="3085822"/>
        </p:xfrm>
        <a:graphic>
          <a:graphicData uri="http://schemas.openxmlformats.org/drawingml/2006/table">
            <a:tbl>
              <a:tblPr/>
              <a:tblGrid>
                <a:gridCol w="2974975">
                  <a:extLst>
                    <a:ext uri="{9D8B030D-6E8A-4147-A177-3AD203B41FA5}">
                      <a16:colId xmlns:a16="http://schemas.microsoft.com/office/drawing/2014/main" val="2900541969"/>
                    </a:ext>
                  </a:extLst>
                </a:gridCol>
                <a:gridCol w="548640">
                  <a:extLst>
                    <a:ext uri="{9D8B030D-6E8A-4147-A177-3AD203B41FA5}">
                      <a16:colId xmlns:a16="http://schemas.microsoft.com/office/drawing/2014/main" val="4235893018"/>
                    </a:ext>
                  </a:extLst>
                </a:gridCol>
                <a:gridCol w="548640">
                  <a:extLst>
                    <a:ext uri="{9D8B030D-6E8A-4147-A177-3AD203B41FA5}">
                      <a16:colId xmlns:a16="http://schemas.microsoft.com/office/drawing/2014/main" val="3988191114"/>
                    </a:ext>
                  </a:extLst>
                </a:gridCol>
                <a:gridCol w="548640">
                  <a:extLst>
                    <a:ext uri="{9D8B030D-6E8A-4147-A177-3AD203B41FA5}">
                      <a16:colId xmlns:a16="http://schemas.microsoft.com/office/drawing/2014/main" val="1429667506"/>
                    </a:ext>
                  </a:extLst>
                </a:gridCol>
                <a:gridCol w="548640">
                  <a:extLst>
                    <a:ext uri="{9D8B030D-6E8A-4147-A177-3AD203B41FA5}">
                      <a16:colId xmlns:a16="http://schemas.microsoft.com/office/drawing/2014/main" val="13718073"/>
                    </a:ext>
                  </a:extLst>
                </a:gridCol>
                <a:gridCol w="548640">
                  <a:extLst>
                    <a:ext uri="{9D8B030D-6E8A-4147-A177-3AD203B41FA5}">
                      <a16:colId xmlns:a16="http://schemas.microsoft.com/office/drawing/2014/main" val="2799366197"/>
                    </a:ext>
                  </a:extLst>
                </a:gridCol>
                <a:gridCol w="548640">
                  <a:extLst>
                    <a:ext uri="{9D8B030D-6E8A-4147-A177-3AD203B41FA5}">
                      <a16:colId xmlns:a16="http://schemas.microsoft.com/office/drawing/2014/main" val="1271440126"/>
                    </a:ext>
                  </a:extLst>
                </a:gridCol>
                <a:gridCol w="554355">
                  <a:extLst>
                    <a:ext uri="{9D8B030D-6E8A-4147-A177-3AD203B41FA5}">
                      <a16:colId xmlns:a16="http://schemas.microsoft.com/office/drawing/2014/main" val="1068698580"/>
                    </a:ext>
                  </a:extLst>
                </a:gridCol>
              </a:tblGrid>
              <a:tr h="450798">
                <a:tc>
                  <a:txBody>
                    <a:bodyPr/>
                    <a:lstStyle/>
                    <a:p>
                      <a:pPr marL="0" marR="855980" algn="r" fontAlgn="base">
                        <a:lnSpc>
                          <a:spcPts val="1260"/>
                        </a:lnSpc>
                        <a:spcBef>
                          <a:spcPts val="1510"/>
                        </a:spcBef>
                        <a:spcAft>
                          <a:spcPts val="1305"/>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Federal Fiscal Year</a:t>
                      </a:r>
                      <a:endParaRPr lang="en-US" sz="1100">
                        <a:effectLst/>
                        <a:latin typeface="Times New Roman" panose="02020603050405020304" pitchFamily="18" charset="0"/>
                        <a:ea typeface="PMingLiU"/>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106045" algn="r" fontAlgn="base">
                        <a:lnSpc>
                          <a:spcPts val="1260"/>
                        </a:lnSpc>
                        <a:spcBef>
                          <a:spcPts val="1510"/>
                        </a:spcBef>
                        <a:spcAft>
                          <a:spcPts val="1305"/>
                        </a:spcAft>
                      </a:pPr>
                      <a:r>
                        <a:rPr lang="en-US" sz="11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2013</a:t>
                      </a:r>
                      <a:endParaRPr lang="en-US" sz="1100" dirty="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106045" algn="r" fontAlgn="base">
                        <a:lnSpc>
                          <a:spcPts val="1260"/>
                        </a:lnSpc>
                        <a:spcBef>
                          <a:spcPts val="1510"/>
                        </a:spcBef>
                        <a:spcAft>
                          <a:spcPts val="1305"/>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106045" algn="r" fontAlgn="base">
                        <a:lnSpc>
                          <a:spcPts val="1260"/>
                        </a:lnSpc>
                        <a:spcBef>
                          <a:spcPts val="1510"/>
                        </a:spcBef>
                        <a:spcAft>
                          <a:spcPts val="1305"/>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2015</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106045" algn="r" fontAlgn="base">
                        <a:lnSpc>
                          <a:spcPts val="1260"/>
                        </a:lnSpc>
                        <a:spcBef>
                          <a:spcPts val="1510"/>
                        </a:spcBef>
                        <a:spcAft>
                          <a:spcPts val="1305"/>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106045" algn="r" fontAlgn="base">
                        <a:lnSpc>
                          <a:spcPts val="1260"/>
                        </a:lnSpc>
                        <a:spcBef>
                          <a:spcPts val="1510"/>
                        </a:spcBef>
                        <a:spcAft>
                          <a:spcPts val="1305"/>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2017</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106045" algn="r" fontAlgn="base">
                        <a:lnSpc>
                          <a:spcPts val="1260"/>
                        </a:lnSpc>
                        <a:spcBef>
                          <a:spcPts val="1510"/>
                        </a:spcBef>
                        <a:spcAft>
                          <a:spcPts val="1305"/>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2018</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CFD7"/>
                    </a:solidFill>
                  </a:tcPr>
                </a:tc>
                <a:tc>
                  <a:txBody>
                    <a:bodyPr/>
                    <a:lstStyle/>
                    <a:p>
                      <a:pPr marL="0" marR="111760" algn="r" fontAlgn="base">
                        <a:lnSpc>
                          <a:spcPts val="1260"/>
                        </a:lnSpc>
                        <a:spcBef>
                          <a:spcPts val="1510"/>
                        </a:spcBef>
                        <a:spcAft>
                          <a:spcPts val="1305"/>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2019</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E6CFD7"/>
                    </a:solidFill>
                  </a:tcPr>
                </a:tc>
                <a:extLst>
                  <a:ext uri="{0D108BD9-81ED-4DB2-BD59-A6C34878D82A}">
                    <a16:rowId xmlns:a16="http://schemas.microsoft.com/office/drawing/2014/main" val="2517513731"/>
                  </a:ext>
                </a:extLst>
              </a:tr>
              <a:tr h="484842">
                <a:tc>
                  <a:txBody>
                    <a:bodyPr/>
                    <a:lstStyle/>
                    <a:p>
                      <a:pPr marL="182880" marR="114300" fontAlgn="base">
                        <a:lnSpc>
                          <a:spcPts val="1080"/>
                        </a:lnSpc>
                        <a:spcBef>
                          <a:spcPts val="1220"/>
                        </a:spcBef>
                        <a:spcAft>
                          <a:spcPts val="985"/>
                        </a:spcAft>
                      </a:pP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Number of youth with IEPs in effect at the time they left school:</a:t>
                      </a:r>
                      <a:endParaRPr lang="en-US" sz="1100" dirty="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1770"/>
                        </a:spcBef>
                        <a:spcAft>
                          <a:spcPts val="151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390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1770"/>
                        </a:spcBef>
                        <a:spcAft>
                          <a:spcPts val="151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455</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1770"/>
                        </a:spcBef>
                        <a:spcAft>
                          <a:spcPts val="151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347</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1770"/>
                        </a:spcBef>
                        <a:spcAft>
                          <a:spcPts val="151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471</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1770"/>
                        </a:spcBef>
                        <a:spcAft>
                          <a:spcPts val="151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732</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1770"/>
                        </a:spcBef>
                        <a:spcAft>
                          <a:spcPts val="151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616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111760" algn="r" fontAlgn="base">
                        <a:lnSpc>
                          <a:spcPts val="1080"/>
                        </a:lnSpc>
                        <a:spcBef>
                          <a:spcPts val="1770"/>
                        </a:spcBef>
                        <a:spcAft>
                          <a:spcPts val="151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674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0698801"/>
                  </a:ext>
                </a:extLst>
              </a:tr>
              <a:tr h="942253">
                <a:tc>
                  <a:txBody>
                    <a:bodyPr/>
                    <a:lstStyle/>
                    <a:p>
                      <a:pPr marL="182880" marR="114300" algn="just" fontAlgn="base">
                        <a:lnSpc>
                          <a:spcPts val="1080"/>
                        </a:lnSpc>
                        <a:spcBef>
                          <a:spcPts val="1005"/>
                        </a:spcBef>
                        <a:spcAft>
                          <a:spcPts val="0"/>
                        </a:spcAft>
                      </a:pPr>
                      <a:r>
                        <a:rPr lang="en-US" sz="1000" b="1" spc="4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14C </a:t>
                      </a:r>
                      <a:r>
                        <a:rPr lang="en-US" sz="900" spc="40" dirty="0">
                          <a:solidFill>
                            <a:srgbClr val="000000"/>
                          </a:solidFill>
                          <a:effectLst/>
                          <a:latin typeface="Tahoma" panose="020B0604030504040204" pitchFamily="34" charset="0"/>
                          <a:ea typeface="Tahoma" panose="020B0604030504040204" pitchFamily="34" charset="0"/>
                          <a:cs typeface="Tahoma" panose="020B0604030504040204" pitchFamily="34" charset="0"/>
                        </a:rPr>
                        <a:t>Number</a:t>
                      </a:r>
                      <a:r>
                        <a:rPr lang="en-US" sz="900" spc="4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spc="40" dirty="0">
                          <a:solidFill>
                            <a:srgbClr val="000000"/>
                          </a:solidFill>
                          <a:effectLst/>
                          <a:latin typeface="Tahoma" panose="020B0604030504040204" pitchFamily="34" charset="0"/>
                          <a:ea typeface="Tahoma" panose="020B0604030504040204" pitchFamily="34" charset="0"/>
                          <a:cs typeface="Tahoma" panose="020B0604030504040204" pitchFamily="34" charset="0"/>
                        </a:rPr>
                        <a:t>of youth with IEPs in effect at the time they left school who enrolled in higher</a:t>
                      </a:r>
                      <a:endParaRPr lang="en-US" sz="900" dirty="0">
                        <a:effectLst/>
                        <a:latin typeface="Tahoma" panose="020B0604030504040204" pitchFamily="34" charset="0"/>
                        <a:ea typeface="Tahoma" panose="020B0604030504040204" pitchFamily="34" charset="0"/>
                        <a:cs typeface="Tahoma" panose="020B0604030504040204" pitchFamily="34" charset="0"/>
                      </a:endParaRPr>
                    </a:p>
                    <a:p>
                      <a:pPr marL="182880" marR="0" fontAlgn="base">
                        <a:lnSpc>
                          <a:spcPts val="1080"/>
                        </a:lnSpc>
                        <a:spcBef>
                          <a:spcPts val="0"/>
                        </a:spcBef>
                        <a:spcAft>
                          <a:spcPts val="0"/>
                        </a:spcAft>
                        <a:tabLst>
                          <a:tab pos="822960" algn="l"/>
                          <a:tab pos="1051560" algn="l"/>
                          <a:tab pos="1554480" algn="r"/>
                          <a:tab pos="1645920" algn="l"/>
                          <a:tab pos="2880360" algn="r"/>
                        </a:tabLst>
                      </a:pP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Education</a:t>
                      </a:r>
                      <a:r>
                        <a:rPr lang="en-US" sz="90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or	 in</a:t>
                      </a:r>
                      <a:r>
                        <a:rPr lang="en-US" sz="90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some	 other</a:t>
                      </a:r>
                      <a:r>
                        <a:rPr lang="en-US" sz="90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postsecondary</a:t>
                      </a:r>
                      <a:r>
                        <a:rPr lang="en-US" sz="900"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Education</a:t>
                      </a:r>
                      <a:r>
                        <a:rPr lang="en-US" sz="90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or</a:t>
                      </a:r>
                      <a:r>
                        <a:rPr lang="en-US" sz="90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training program or 	were</a:t>
                      </a:r>
                      <a:r>
                        <a:rPr lang="en-US" sz="900"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competitively</a:t>
                      </a:r>
                      <a:r>
                        <a:rPr lang="en-US" sz="90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employed 	or</a:t>
                      </a:r>
                      <a:r>
                        <a:rPr lang="en-US" sz="90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in</a:t>
                      </a:r>
                      <a:r>
                        <a:rPr lang="en-US" sz="90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some</a:t>
                      </a:r>
                      <a:r>
                        <a:rPr lang="en-US" sz="90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other</a:t>
                      </a:r>
                      <a:r>
                        <a:rPr lang="en-US" sz="900"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employment within</a:t>
                      </a:r>
                      <a:r>
                        <a:rPr lang="en-US" sz="90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one</a:t>
                      </a:r>
                      <a:r>
                        <a:rPr lang="en-US" sz="90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year</a:t>
                      </a:r>
                      <a:r>
                        <a:rPr lang="en-US" sz="900"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of	leaving </a:t>
                      </a:r>
                      <a:b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br>
                      <a:r>
                        <a:rPr lang="en-US" sz="900" dirty="0">
                          <a:solidFill>
                            <a:srgbClr val="000000"/>
                          </a:solidFill>
                          <a:effectLst/>
                          <a:latin typeface="Tahoma" panose="020B0604030504040204" pitchFamily="34" charset="0"/>
                          <a:ea typeface="Tahoma" panose="020B0604030504040204" pitchFamily="34" charset="0"/>
                          <a:cs typeface="Tahoma" panose="020B0604030504040204" pitchFamily="34" charset="0"/>
                        </a:rPr>
                        <a:t>high school:</a:t>
                      </a:r>
                      <a:endParaRPr lang="en-US" sz="900" dirty="0">
                        <a:effectLst/>
                        <a:latin typeface="Tahoma" panose="020B0604030504040204" pitchFamily="34" charset="0"/>
                        <a:ea typeface="Tahoma" panose="020B0604030504040204" pitchFamily="34" charset="0"/>
                        <a:cs typeface="Tahom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4240"/>
                        </a:spcBef>
                        <a:spcAft>
                          <a:spcPts val="399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256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4240"/>
                        </a:spcBef>
                        <a:spcAft>
                          <a:spcPts val="399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376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4240"/>
                        </a:spcBef>
                        <a:spcAft>
                          <a:spcPts val="399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298</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4240"/>
                        </a:spcBef>
                        <a:spcAft>
                          <a:spcPts val="399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406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4240"/>
                        </a:spcBef>
                        <a:spcAft>
                          <a:spcPts val="399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597</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4240"/>
                        </a:spcBef>
                        <a:spcAft>
                          <a:spcPts val="399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499</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4240"/>
                        </a:spcBef>
                        <a:spcAft>
                          <a:spcPts val="399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591</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983730"/>
                  </a:ext>
                </a:extLst>
              </a:tr>
              <a:tr h="897147">
                <a:tc>
                  <a:txBody>
                    <a:bodyPr/>
                    <a:lstStyle/>
                    <a:p>
                      <a:pPr marL="182880" marR="114300" algn="just" fontAlgn="base">
                        <a:lnSpc>
                          <a:spcPts val="1055"/>
                        </a:lnSpc>
                        <a:spcBef>
                          <a:spcPts val="1130"/>
                        </a:spcBef>
                        <a:spcAft>
                          <a:spcPts val="0"/>
                        </a:spcAft>
                      </a:pPr>
                      <a:r>
                        <a:rPr lang="en-US" sz="1000" b="1" spc="4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14C </a:t>
                      </a:r>
                      <a:r>
                        <a:rPr lang="en-US" sz="900" spc="4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Percent of youth with IEPs in effect at the time they left school who enrolled in higher</a:t>
                      </a:r>
                      <a:endParaRPr lang="en-US" sz="1100" dirty="0">
                        <a:effectLst/>
                        <a:latin typeface="Times New Roman" panose="02020603050405020304" pitchFamily="18" charset="0"/>
                        <a:ea typeface="PMingLiU"/>
                      </a:endParaRPr>
                    </a:p>
                    <a:p>
                      <a:pPr marL="182880" marR="0" fontAlgn="base">
                        <a:lnSpc>
                          <a:spcPts val="1080"/>
                        </a:lnSpc>
                        <a:spcBef>
                          <a:spcPts val="0"/>
                        </a:spcBef>
                        <a:spcAft>
                          <a:spcPts val="0"/>
                        </a:spcAft>
                        <a:tabLst>
                          <a:tab pos="822960" algn="l"/>
                          <a:tab pos="1051560" algn="l"/>
                          <a:tab pos="1554480" algn="r"/>
                          <a:tab pos="1645920" algn="l"/>
                          <a:tab pos="2880360" algn="r"/>
                        </a:tabLst>
                      </a:pP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Education</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or	 in</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some	other</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postsecondary</a:t>
                      </a:r>
                      <a:r>
                        <a:rPr lang="en-US" sz="1100" baseline="0" dirty="0">
                          <a:solidFill>
                            <a:schemeClr val="tx1"/>
                          </a:solidFill>
                          <a:effectLst/>
                          <a:latin typeface="Times New Roman" panose="02020603050405020304" pitchFamily="18" charset="0"/>
                          <a:ea typeface="Tahoma" panose="020B0604030504040204" pitchFamily="34" charset="0"/>
                          <a:cs typeface="+mn-cs"/>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Education</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or</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training program</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or</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were</a:t>
                      </a:r>
                      <a:r>
                        <a:rPr lang="en-US" sz="1100" baseline="0" dirty="0">
                          <a:solidFill>
                            <a:schemeClr val="tx1"/>
                          </a:solidFill>
                          <a:effectLst/>
                          <a:latin typeface="Times New Roman" panose="02020603050405020304" pitchFamily="18" charset="0"/>
                          <a:ea typeface="Tahoma" panose="020B0604030504040204" pitchFamily="34" charset="0"/>
                          <a:cs typeface="+mn-cs"/>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competitively</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employed</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or 	in</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some</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other</a:t>
                      </a:r>
                      <a:r>
                        <a:rPr lang="en-US" sz="1100" baseline="0" dirty="0">
                          <a:solidFill>
                            <a:schemeClr val="tx1"/>
                          </a:solidFill>
                          <a:effectLst/>
                          <a:latin typeface="Times New Roman" panose="02020603050405020304" pitchFamily="18" charset="0"/>
                          <a:ea typeface="Tahoma" panose="020B0604030504040204" pitchFamily="34" charset="0"/>
                          <a:cs typeface="+mn-cs"/>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employment	 within</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one</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year</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of</a:t>
                      </a:r>
                      <a:r>
                        <a:rPr lang="en-US" sz="900" baseline="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a:t>
                      </a: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leaving </a:t>
                      </a:r>
                      <a:b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high school:</a:t>
                      </a:r>
                      <a:endParaRPr lang="en-US" sz="1100" dirty="0">
                        <a:effectLst/>
                        <a:latin typeface="Times New Roman" panose="02020603050405020304" pitchFamily="18" charset="0"/>
                        <a:ea typeface="PMingLiU"/>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4315"/>
                        </a:spcBef>
                        <a:spcAft>
                          <a:spcPts val="408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4315"/>
                        </a:spcBef>
                        <a:spcAft>
                          <a:spcPts val="408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4315"/>
                        </a:spcBef>
                        <a:spcAft>
                          <a:spcPts val="408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4315"/>
                        </a:spcBef>
                        <a:spcAft>
                          <a:spcPts val="408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4315"/>
                        </a:spcBef>
                        <a:spcAft>
                          <a:spcPts val="408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82%</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6045" algn="r" fontAlgn="base">
                        <a:lnSpc>
                          <a:spcPts val="1080"/>
                        </a:lnSpc>
                        <a:spcBef>
                          <a:spcPts val="4315"/>
                        </a:spcBef>
                        <a:spcAft>
                          <a:spcPts val="408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81%</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11760" algn="r" fontAlgn="base">
                        <a:lnSpc>
                          <a:spcPts val="1080"/>
                        </a:lnSpc>
                        <a:spcBef>
                          <a:spcPts val="4315"/>
                        </a:spcBef>
                        <a:spcAft>
                          <a:spcPts val="4080"/>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88%</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0665430"/>
                  </a:ext>
                </a:extLst>
              </a:tr>
              <a:tr h="310782">
                <a:tc>
                  <a:txBody>
                    <a:bodyPr/>
                    <a:lstStyle/>
                    <a:p>
                      <a:pPr marL="176530" marR="0" fontAlgn="base">
                        <a:lnSpc>
                          <a:spcPts val="1080"/>
                        </a:lnSpc>
                        <a:spcBef>
                          <a:spcPts val="990"/>
                        </a:spcBef>
                        <a:spcAft>
                          <a:spcPts val="710"/>
                        </a:spcAft>
                      </a:pPr>
                      <a:r>
                        <a:rPr lang="en-US" sz="10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14C </a:t>
                      </a: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Year target:</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955"/>
                        </a:spcBef>
                        <a:spcAft>
                          <a:spcPts val="74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955"/>
                        </a:spcBef>
                        <a:spcAft>
                          <a:spcPts val="74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955"/>
                        </a:spcBef>
                        <a:spcAft>
                          <a:spcPts val="74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955"/>
                        </a:spcBef>
                        <a:spcAft>
                          <a:spcPts val="74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955"/>
                        </a:spcBef>
                        <a:spcAft>
                          <a:spcPts val="74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955"/>
                        </a:spcBef>
                        <a:spcAft>
                          <a:spcPts val="745"/>
                        </a:spcAft>
                      </a:pPr>
                      <a:r>
                        <a:rPr lang="en-US" sz="90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080"/>
                        </a:lnSpc>
                        <a:spcBef>
                          <a:spcPts val="955"/>
                        </a:spcBef>
                        <a:spcAft>
                          <a:spcPts val="745"/>
                        </a:spcAft>
                      </a:pPr>
                      <a:r>
                        <a:rPr lang="en-US" sz="9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a:t>
                      </a:r>
                      <a:endParaRPr lang="en-US" sz="1100" dirty="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7821808"/>
                  </a:ext>
                </a:extLst>
              </a:tr>
            </a:tbl>
          </a:graphicData>
        </a:graphic>
      </p:graphicFrame>
      <p:sp>
        <p:nvSpPr>
          <p:cNvPr id="10" name="Rectangle 1"/>
          <p:cNvSpPr>
            <a:spLocks noChangeArrowheads="1"/>
          </p:cNvSpPr>
          <p:nvPr/>
        </p:nvSpPr>
        <p:spPr bwMode="auto">
          <a:xfrm>
            <a:off x="914400" y="2377704"/>
            <a:ext cx="682117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60438" algn="l"/>
                <a:tab pos="1463675" algn="l"/>
                <a:tab pos="1828800" algn="l"/>
                <a:tab pos="2193925" algn="l"/>
                <a:tab pos="2879725" algn="r"/>
              </a:tabLst>
              <a:defRPr>
                <a:solidFill>
                  <a:schemeClr val="tx1"/>
                </a:solidFill>
                <a:latin typeface="Arial" panose="020B0604020202020204" pitchFamily="34" charset="0"/>
              </a:defRPr>
            </a:lvl1pPr>
            <a:lvl2pPr eaLnBrk="0" fontAlgn="base" hangingPunct="0">
              <a:spcBef>
                <a:spcPct val="0"/>
              </a:spcBef>
              <a:spcAft>
                <a:spcPct val="0"/>
              </a:spcAft>
              <a:tabLst>
                <a:tab pos="960438" algn="l"/>
                <a:tab pos="1463675" algn="l"/>
                <a:tab pos="1828800" algn="l"/>
                <a:tab pos="2193925" algn="l"/>
                <a:tab pos="2879725" algn="r"/>
              </a:tabLst>
              <a:defRPr>
                <a:solidFill>
                  <a:schemeClr val="tx1"/>
                </a:solidFill>
                <a:latin typeface="Arial" panose="020B0604020202020204" pitchFamily="34" charset="0"/>
              </a:defRPr>
            </a:lvl2pPr>
            <a:lvl3pPr eaLnBrk="0" fontAlgn="base" hangingPunct="0">
              <a:spcBef>
                <a:spcPct val="0"/>
              </a:spcBef>
              <a:spcAft>
                <a:spcPct val="0"/>
              </a:spcAft>
              <a:tabLst>
                <a:tab pos="960438" algn="l"/>
                <a:tab pos="1463675" algn="l"/>
                <a:tab pos="1828800" algn="l"/>
                <a:tab pos="2193925" algn="l"/>
                <a:tab pos="2879725" algn="r"/>
              </a:tabLst>
              <a:defRPr>
                <a:solidFill>
                  <a:schemeClr val="tx1"/>
                </a:solidFill>
                <a:latin typeface="Arial" panose="020B0604020202020204" pitchFamily="34" charset="0"/>
              </a:defRPr>
            </a:lvl3pPr>
            <a:lvl4pPr eaLnBrk="0" fontAlgn="base" hangingPunct="0">
              <a:spcBef>
                <a:spcPct val="0"/>
              </a:spcBef>
              <a:spcAft>
                <a:spcPct val="0"/>
              </a:spcAft>
              <a:tabLst>
                <a:tab pos="960438" algn="l"/>
                <a:tab pos="1463675" algn="l"/>
                <a:tab pos="1828800" algn="l"/>
                <a:tab pos="2193925" algn="l"/>
                <a:tab pos="2879725" algn="r"/>
              </a:tabLst>
              <a:defRPr>
                <a:solidFill>
                  <a:schemeClr val="tx1"/>
                </a:solidFill>
                <a:latin typeface="Arial" panose="020B0604020202020204" pitchFamily="34" charset="0"/>
              </a:defRPr>
            </a:lvl4pPr>
            <a:lvl5pPr eaLnBrk="0" fontAlgn="base" hangingPunct="0">
              <a:spcBef>
                <a:spcPct val="0"/>
              </a:spcBef>
              <a:spcAft>
                <a:spcPct val="0"/>
              </a:spcAft>
              <a:tabLst>
                <a:tab pos="960438" algn="l"/>
                <a:tab pos="1463675" algn="l"/>
                <a:tab pos="1828800" algn="l"/>
                <a:tab pos="2193925" algn="l"/>
                <a:tab pos="2879725" algn="r"/>
              </a:tabLst>
              <a:defRPr>
                <a:solidFill>
                  <a:schemeClr val="tx1"/>
                </a:solidFill>
                <a:latin typeface="Arial" panose="020B0604020202020204" pitchFamily="34" charset="0"/>
              </a:defRPr>
            </a:lvl5pPr>
            <a:lvl6pPr eaLnBrk="0" fontAlgn="base" hangingPunct="0">
              <a:spcBef>
                <a:spcPct val="0"/>
              </a:spcBef>
              <a:spcAft>
                <a:spcPct val="0"/>
              </a:spcAft>
              <a:tabLst>
                <a:tab pos="960438" algn="l"/>
                <a:tab pos="1463675" algn="l"/>
                <a:tab pos="1828800" algn="l"/>
                <a:tab pos="2193925" algn="l"/>
                <a:tab pos="2879725" algn="r"/>
              </a:tabLst>
              <a:defRPr>
                <a:solidFill>
                  <a:schemeClr val="tx1"/>
                </a:solidFill>
                <a:latin typeface="Arial" panose="020B0604020202020204" pitchFamily="34" charset="0"/>
              </a:defRPr>
            </a:lvl6pPr>
            <a:lvl7pPr eaLnBrk="0" fontAlgn="base" hangingPunct="0">
              <a:spcBef>
                <a:spcPct val="0"/>
              </a:spcBef>
              <a:spcAft>
                <a:spcPct val="0"/>
              </a:spcAft>
              <a:tabLst>
                <a:tab pos="960438" algn="l"/>
                <a:tab pos="1463675" algn="l"/>
                <a:tab pos="1828800" algn="l"/>
                <a:tab pos="2193925" algn="l"/>
                <a:tab pos="2879725" algn="r"/>
              </a:tabLst>
              <a:defRPr>
                <a:solidFill>
                  <a:schemeClr val="tx1"/>
                </a:solidFill>
                <a:latin typeface="Arial" panose="020B0604020202020204" pitchFamily="34" charset="0"/>
              </a:defRPr>
            </a:lvl7pPr>
            <a:lvl8pPr eaLnBrk="0" fontAlgn="base" hangingPunct="0">
              <a:spcBef>
                <a:spcPct val="0"/>
              </a:spcBef>
              <a:spcAft>
                <a:spcPct val="0"/>
              </a:spcAft>
              <a:tabLst>
                <a:tab pos="960438" algn="l"/>
                <a:tab pos="1463675" algn="l"/>
                <a:tab pos="1828800" algn="l"/>
                <a:tab pos="2193925" algn="l"/>
                <a:tab pos="2879725" algn="r"/>
              </a:tabLst>
              <a:defRPr>
                <a:solidFill>
                  <a:schemeClr val="tx1"/>
                </a:solidFill>
                <a:latin typeface="Arial" panose="020B0604020202020204" pitchFamily="34" charset="0"/>
              </a:defRPr>
            </a:lvl8pPr>
            <a:lvl9pPr eaLnBrk="0" fontAlgn="base" hangingPunct="0">
              <a:spcBef>
                <a:spcPct val="0"/>
              </a:spcBef>
              <a:spcAft>
                <a:spcPct val="0"/>
              </a:spcAft>
              <a:tabLst>
                <a:tab pos="960438" algn="l"/>
                <a:tab pos="1463675" algn="l"/>
                <a:tab pos="1828800" algn="l"/>
                <a:tab pos="2193925" algn="l"/>
                <a:tab pos="2879725"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60438" algn="l"/>
                <a:tab pos="1463675" algn="l"/>
                <a:tab pos="1828800" algn="l"/>
                <a:tab pos="2193925" algn="l"/>
                <a:tab pos="2879725" algn="r"/>
              </a:tabLst>
            </a:pPr>
            <a:r>
              <a:rPr kumimoji="0" lang="en-US" altLang="en-US" sz="1400" b="1"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Measurement: A + B + C</a:t>
            </a:r>
            <a:endParaRPr kumimoji="0" lang="en-US" altLang="en-US" sz="1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820199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0" y="-18331"/>
            <a:ext cx="9144000" cy="1172095"/>
          </a:xfrm>
          <a:prstGeom prst="rect">
            <a:avLst/>
          </a:prstGeom>
          <a:solidFill>
            <a:srgbClr val="1F497D"/>
          </a:solidFill>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5400" b="1" dirty="0">
                <a:solidFill>
                  <a:prstClr val="white"/>
                </a:solidFill>
                <a:latin typeface="Calibri Light" panose="020F0302020204030204"/>
              </a:rPr>
              <a:t>Indicator 1 - Graduation </a:t>
            </a:r>
            <a:endParaRPr kumimoji="0" lang="en-US" sz="5400" b="1" i="0" u="none" strike="noStrike" kern="1200" cap="none" spc="0" normalizeH="0" baseline="0" noProof="0" dirty="0">
              <a:ln>
                <a:noFill/>
              </a:ln>
              <a:solidFill>
                <a:prstClr val="white"/>
              </a:solidFill>
              <a:effectLst/>
              <a:uLnTx/>
              <a:uFillTx/>
              <a:latin typeface="Calibri Light" panose="020F0302020204030204"/>
            </a:endParaRPr>
          </a:p>
        </p:txBody>
      </p:sp>
      <p:grpSp>
        <p:nvGrpSpPr>
          <p:cNvPr id="4" name="Group 3"/>
          <p:cNvGrpSpPr/>
          <p:nvPr/>
        </p:nvGrpSpPr>
        <p:grpSpPr>
          <a:xfrm>
            <a:off x="0" y="6304166"/>
            <a:ext cx="9144000" cy="64384"/>
            <a:chOff x="0" y="2409092"/>
            <a:chExt cx="9144000" cy="685800"/>
          </a:xfrm>
        </p:grpSpPr>
        <p:sp>
          <p:nvSpPr>
            <p:cNvPr id="5" name="Rectangle 4"/>
            <p:cNvSpPr/>
            <p:nvPr/>
          </p:nvSpPr>
          <p:spPr>
            <a:xfrm>
              <a:off x="0" y="2409092"/>
              <a:ext cx="1828800" cy="685800"/>
            </a:xfrm>
            <a:prstGeom prst="rect">
              <a:avLst/>
            </a:prstGeom>
            <a:solidFill>
              <a:srgbClr val="14B4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1828800" y="2409092"/>
              <a:ext cx="1828800" cy="685800"/>
            </a:xfrm>
            <a:prstGeom prst="rect">
              <a:avLst/>
            </a:prstGeom>
            <a:solidFill>
              <a:srgbClr val="2040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3657600" y="2409092"/>
              <a:ext cx="1828800" cy="685800"/>
            </a:xfrm>
            <a:prstGeom prst="rect">
              <a:avLst/>
            </a:prstGeom>
            <a:solidFill>
              <a:srgbClr val="0BA14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5486400" y="2409092"/>
              <a:ext cx="1828800" cy="685800"/>
            </a:xfrm>
            <a:prstGeom prst="rect">
              <a:avLst/>
            </a:prstGeom>
            <a:solidFill>
              <a:srgbClr val="F2652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7315200" y="2409092"/>
              <a:ext cx="1828800" cy="685800"/>
            </a:xfrm>
            <a:prstGeom prst="rect">
              <a:avLst/>
            </a:prstGeom>
            <a:solidFill>
              <a:srgbClr val="F9B8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304" y="67541"/>
            <a:ext cx="1150903" cy="1104553"/>
          </a:xfrm>
          <a:prstGeom prst="rect">
            <a:avLst/>
          </a:prstGeom>
        </p:spPr>
      </p:pic>
      <p:sp>
        <p:nvSpPr>
          <p:cNvPr id="2" name="Title 1"/>
          <p:cNvSpPr>
            <a:spLocks noGrp="1"/>
          </p:cNvSpPr>
          <p:nvPr>
            <p:ph type="title"/>
          </p:nvPr>
        </p:nvSpPr>
        <p:spPr/>
        <p:txBody>
          <a:bodyPr>
            <a:noAutofit/>
          </a:bodyPr>
          <a:lstStyle/>
          <a:p>
            <a:pPr algn="ctr"/>
            <a:br>
              <a:rPr lang="en-US" dirty="0"/>
            </a:br>
            <a:r>
              <a:rPr lang="en-US" dirty="0"/>
              <a:t> </a:t>
            </a:r>
          </a:p>
        </p:txBody>
      </p:sp>
      <p:sp>
        <p:nvSpPr>
          <p:cNvPr id="11" name="Content Placeholder 10"/>
          <p:cNvSpPr>
            <a:spLocks noGrp="1"/>
          </p:cNvSpPr>
          <p:nvPr>
            <p:ph idx="1"/>
          </p:nvPr>
        </p:nvSpPr>
        <p:spPr>
          <a:xfrm>
            <a:off x="376518" y="1469682"/>
            <a:ext cx="8138832" cy="4707281"/>
          </a:xfrm>
        </p:spPr>
        <p:txBody>
          <a:bodyPr>
            <a:normAutofit/>
          </a:bodyPr>
          <a:lstStyle/>
          <a:p>
            <a:pPr marL="0" indent="0">
              <a:lnSpc>
                <a:spcPct val="100000"/>
              </a:lnSpc>
              <a:buNone/>
            </a:pPr>
            <a:r>
              <a:rPr lang="en-US" sz="2400" dirty="0"/>
              <a:t>Description:</a:t>
            </a:r>
          </a:p>
          <a:p>
            <a:pPr marL="0" indent="0">
              <a:lnSpc>
                <a:spcPct val="100000"/>
              </a:lnSpc>
              <a:buNone/>
            </a:pPr>
            <a:r>
              <a:rPr lang="en-US" sz="2400" dirty="0"/>
              <a:t>Youth with IEPs graduating high school with a regular diploma.</a:t>
            </a:r>
          </a:p>
          <a:p>
            <a:pPr marL="0" indent="0">
              <a:lnSpc>
                <a:spcPct val="100000"/>
              </a:lnSpc>
              <a:buNone/>
            </a:pPr>
            <a:r>
              <a:rPr lang="en-US" sz="2400" dirty="0"/>
              <a:t> </a:t>
            </a:r>
            <a:r>
              <a:rPr lang="en-US" sz="1200" dirty="0"/>
              <a:t>Regulation: 20 U.S.C. 1415(a)(3)(A) </a:t>
            </a:r>
            <a:endParaRPr lang="en-US" sz="1800" dirty="0"/>
          </a:p>
          <a:p>
            <a:pPr marL="0" lvl="0" indent="0" defTabSz="914400" eaLnBrk="0" fontAlgn="base" hangingPunct="0">
              <a:lnSpc>
                <a:spcPct val="100000"/>
              </a:lnSpc>
              <a:spcBef>
                <a:spcPct val="0"/>
              </a:spcBef>
              <a:spcAft>
                <a:spcPct val="0"/>
              </a:spcAft>
              <a:buNone/>
            </a:pPr>
            <a:endParaRPr lang="en-US" altLang="en-US" sz="1800" b="1" dirty="0">
              <a:solidFill>
                <a:srgbClr val="000000"/>
              </a:solidFill>
              <a:latin typeface="Times New Roman" panose="02020603050405020304" pitchFamily="18" charset="0"/>
              <a:ea typeface="Arial" panose="020B0604020202020204" pitchFamily="34" charset="0"/>
              <a:cs typeface="Times New Roman" panose="02020603050405020304" pitchFamily="18" charset="0"/>
            </a:endParaRPr>
          </a:p>
          <a:p>
            <a:pPr marL="0" lvl="0" indent="0" defTabSz="914400" eaLnBrk="0" fontAlgn="base" hangingPunct="0">
              <a:lnSpc>
                <a:spcPct val="100000"/>
              </a:lnSpc>
              <a:spcBef>
                <a:spcPct val="0"/>
              </a:spcBef>
              <a:spcAft>
                <a:spcPct val="0"/>
              </a:spcAft>
              <a:buNone/>
            </a:pPr>
            <a:r>
              <a:rPr lang="en-US" altLang="en-US" sz="1800" b="1"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Measurement &amp; Calculation:</a:t>
            </a:r>
          </a:p>
          <a:p>
            <a:pPr marL="0" lvl="0" indent="0" defTabSz="914400" eaLnBrk="0" fontAlgn="base" hangingPunct="0">
              <a:lnSpc>
                <a:spcPct val="100000"/>
              </a:lnSpc>
              <a:spcBef>
                <a:spcPct val="0"/>
              </a:spcBef>
              <a:spcAft>
                <a:spcPct val="0"/>
              </a:spcAft>
              <a:buNone/>
            </a:pPr>
            <a:endParaRPr lang="en-US" altLang="en-US" sz="1800" dirty="0">
              <a:solidFill>
                <a:prstClr val="black"/>
              </a:solidFill>
            </a:endParaRPr>
          </a:p>
          <a:p>
            <a:pPr marL="0" lvl="0" indent="0" defTabSz="914400" eaLnBrk="0" fontAlgn="base" hangingPunct="0">
              <a:lnSpc>
                <a:spcPct val="100000"/>
              </a:lnSpc>
              <a:spcBef>
                <a:spcPct val="0"/>
              </a:spcBef>
              <a:spcAft>
                <a:spcPct val="0"/>
              </a:spcAft>
              <a:buNone/>
            </a:pPr>
            <a:r>
              <a:rPr lang="en-US" altLang="en-US" sz="1800" b="1"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Youth with IEPs (ages 14-21) who exit HS with Regular Diploma</a:t>
            </a:r>
            <a:endParaRPr lang="en-US" altLang="en-US" sz="1800" dirty="0">
              <a:solidFill>
                <a:prstClr val="black"/>
              </a:solidFill>
            </a:endParaRPr>
          </a:p>
          <a:p>
            <a:pPr marL="0" indent="0">
              <a:buNone/>
            </a:pPr>
            <a:endParaRPr lang="en-US" sz="1800" dirty="0"/>
          </a:p>
          <a:p>
            <a:pPr marL="0" lvl="0" indent="0" algn="ctr" defTabSz="914400" eaLnBrk="0" fontAlgn="base" hangingPunct="0">
              <a:lnSpc>
                <a:spcPct val="100000"/>
              </a:lnSpc>
              <a:spcBef>
                <a:spcPct val="0"/>
              </a:spcBef>
              <a:spcAft>
                <a:spcPct val="0"/>
              </a:spcAft>
              <a:buNone/>
            </a:pPr>
            <a:r>
              <a:rPr lang="en-US" altLang="en-US" sz="1800" b="1"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All youth with IEPs (ages 14-21) who exit HS with</a:t>
            </a:r>
            <a:endParaRPr lang="en-US" altLang="en-US" sz="800" dirty="0"/>
          </a:p>
          <a:p>
            <a:pPr marL="0" lvl="0" indent="0" algn="ctr" defTabSz="914400" eaLnBrk="0" fontAlgn="base" hangingPunct="0">
              <a:lnSpc>
                <a:spcPct val="100000"/>
              </a:lnSpc>
              <a:spcBef>
                <a:spcPct val="0"/>
              </a:spcBef>
              <a:spcAft>
                <a:spcPct val="0"/>
              </a:spcAft>
              <a:buNone/>
            </a:pPr>
            <a:r>
              <a:rPr lang="en-US" altLang="en-US" sz="1800" b="1"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Regular Diploma, Alternate Diploma,</a:t>
            </a:r>
            <a:endParaRPr lang="en-US" altLang="en-US" sz="800" dirty="0"/>
          </a:p>
          <a:p>
            <a:pPr marL="0" lvl="0" indent="0" algn="ctr" defTabSz="914400" eaLnBrk="0" fontAlgn="base" hangingPunct="0">
              <a:lnSpc>
                <a:spcPct val="100000"/>
              </a:lnSpc>
              <a:spcBef>
                <a:spcPct val="0"/>
              </a:spcBef>
              <a:spcAft>
                <a:spcPct val="0"/>
              </a:spcAft>
              <a:buNone/>
            </a:pPr>
            <a:r>
              <a:rPr lang="en-US" altLang="en-US" sz="1800" b="1"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who age out, or Drop out</a:t>
            </a:r>
            <a:endParaRPr lang="en-US" altLang="en-US" sz="4000" dirty="0">
              <a:latin typeface="Arial" panose="020B0604020202020204" pitchFamily="34" charset="0"/>
            </a:endParaRPr>
          </a:p>
          <a:p>
            <a:pPr marL="0" indent="0">
              <a:buNone/>
            </a:pPr>
            <a:endParaRPr lang="en-US" sz="1800" dirty="0"/>
          </a:p>
        </p:txBody>
      </p:sp>
      <p:sp>
        <p:nvSpPr>
          <p:cNvPr id="15" name="Line 4"/>
          <p:cNvSpPr>
            <a:spLocks noChangeShapeType="1"/>
          </p:cNvSpPr>
          <p:nvPr/>
        </p:nvSpPr>
        <p:spPr bwMode="auto">
          <a:xfrm flipV="1">
            <a:off x="2300413" y="4028536"/>
            <a:ext cx="4291042" cy="19589"/>
          </a:xfrm>
          <a:prstGeom prst="line">
            <a:avLst/>
          </a:prstGeom>
          <a:noFill/>
          <a:ln w="1206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887746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0" y="-18331"/>
            <a:ext cx="9144000" cy="1172095"/>
          </a:xfrm>
          <a:prstGeom prst="rect">
            <a:avLst/>
          </a:prstGeom>
          <a:solidFill>
            <a:srgbClr val="1F497D"/>
          </a:solidFill>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5400" b="1" dirty="0">
                <a:solidFill>
                  <a:prstClr val="white"/>
                </a:solidFill>
                <a:latin typeface="Calibri Light" panose="020F0302020204030204"/>
              </a:rPr>
              <a:t>Indicator 1 - Graduation </a:t>
            </a:r>
            <a:endParaRPr kumimoji="0" lang="en-US" sz="5400" b="1" i="0" u="none" strike="noStrike" kern="1200" cap="none" spc="0" normalizeH="0" baseline="0" noProof="0" dirty="0">
              <a:ln>
                <a:noFill/>
              </a:ln>
              <a:solidFill>
                <a:prstClr val="white"/>
              </a:solidFill>
              <a:effectLst/>
              <a:uLnTx/>
              <a:uFillTx/>
              <a:latin typeface="Calibri Light" panose="020F0302020204030204"/>
            </a:endParaRPr>
          </a:p>
        </p:txBody>
      </p:sp>
      <p:grpSp>
        <p:nvGrpSpPr>
          <p:cNvPr id="4" name="Group 3"/>
          <p:cNvGrpSpPr/>
          <p:nvPr/>
        </p:nvGrpSpPr>
        <p:grpSpPr>
          <a:xfrm>
            <a:off x="0" y="6304166"/>
            <a:ext cx="9144000" cy="64384"/>
            <a:chOff x="0" y="2409092"/>
            <a:chExt cx="9144000" cy="685800"/>
          </a:xfrm>
        </p:grpSpPr>
        <p:sp>
          <p:nvSpPr>
            <p:cNvPr id="5" name="Rectangle 4"/>
            <p:cNvSpPr/>
            <p:nvPr/>
          </p:nvSpPr>
          <p:spPr>
            <a:xfrm>
              <a:off x="0" y="2409092"/>
              <a:ext cx="1828800" cy="685800"/>
            </a:xfrm>
            <a:prstGeom prst="rect">
              <a:avLst/>
            </a:prstGeom>
            <a:solidFill>
              <a:srgbClr val="14B4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1828800" y="2409092"/>
              <a:ext cx="1828800" cy="685800"/>
            </a:xfrm>
            <a:prstGeom prst="rect">
              <a:avLst/>
            </a:prstGeom>
            <a:solidFill>
              <a:srgbClr val="2040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3657600" y="2409092"/>
              <a:ext cx="1828800" cy="685800"/>
            </a:xfrm>
            <a:prstGeom prst="rect">
              <a:avLst/>
            </a:prstGeom>
            <a:solidFill>
              <a:srgbClr val="0BA14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5486400" y="2409092"/>
              <a:ext cx="1828800" cy="685800"/>
            </a:xfrm>
            <a:prstGeom prst="rect">
              <a:avLst/>
            </a:prstGeom>
            <a:solidFill>
              <a:srgbClr val="F2652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7315200" y="2409092"/>
              <a:ext cx="1828800" cy="685800"/>
            </a:xfrm>
            <a:prstGeom prst="rect">
              <a:avLst/>
            </a:prstGeom>
            <a:solidFill>
              <a:srgbClr val="F9B8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304" y="67541"/>
            <a:ext cx="1150903" cy="1104553"/>
          </a:xfrm>
          <a:prstGeom prst="rect">
            <a:avLst/>
          </a:prstGeom>
        </p:spPr>
      </p:pic>
      <p:sp>
        <p:nvSpPr>
          <p:cNvPr id="2" name="Title 1"/>
          <p:cNvSpPr>
            <a:spLocks noGrp="1"/>
          </p:cNvSpPr>
          <p:nvPr>
            <p:ph type="title"/>
          </p:nvPr>
        </p:nvSpPr>
        <p:spPr/>
        <p:txBody>
          <a:bodyPr>
            <a:noAutofit/>
          </a:bodyPr>
          <a:lstStyle/>
          <a:p>
            <a:pPr algn="ctr"/>
            <a:br>
              <a:rPr lang="en-US" dirty="0"/>
            </a:br>
            <a:r>
              <a:rPr lang="en-US" dirty="0"/>
              <a:t> </a:t>
            </a:r>
          </a:p>
        </p:txBody>
      </p:sp>
      <p:pic>
        <p:nvPicPr>
          <p:cNvPr id="12" name="Content Placeholder 11"/>
          <p:cNvPicPr>
            <a:picLocks noGrp="1" noChangeAspect="1"/>
          </p:cNvPicPr>
          <p:nvPr>
            <p:ph idx="1"/>
          </p:nvPr>
        </p:nvPicPr>
        <p:blipFill>
          <a:blip r:embed="rId4"/>
          <a:stretch>
            <a:fillRect/>
          </a:stretch>
        </p:blipFill>
        <p:spPr>
          <a:xfrm>
            <a:off x="783540" y="1451352"/>
            <a:ext cx="7576919" cy="4725611"/>
          </a:xfrm>
          <a:prstGeom prst="rect">
            <a:avLst/>
          </a:prstGeom>
        </p:spPr>
      </p:pic>
    </p:spTree>
    <p:extLst>
      <p:ext uri="{BB962C8B-B14F-4D97-AF65-F5344CB8AC3E}">
        <p14:creationId xmlns:p14="http://schemas.microsoft.com/office/powerpoint/2010/main" val="4135210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0" y="-1"/>
            <a:ext cx="9144000" cy="1172095"/>
          </a:xfrm>
          <a:prstGeom prst="rect">
            <a:avLst/>
          </a:prstGeom>
          <a:solidFill>
            <a:srgbClr val="1F497D"/>
          </a:solidFill>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5400" b="1" dirty="0">
                <a:solidFill>
                  <a:prstClr val="white"/>
                </a:solidFill>
                <a:latin typeface="Calibri Light" panose="020F0302020204030204"/>
              </a:rPr>
              <a:t>Indicator 2 - Dropout</a:t>
            </a:r>
            <a:endParaRPr kumimoji="0" lang="en-US" sz="5400" b="1" i="0" u="none" strike="noStrike" kern="1200" cap="none" spc="0" normalizeH="0" baseline="0" noProof="0" dirty="0">
              <a:ln>
                <a:noFill/>
              </a:ln>
              <a:solidFill>
                <a:prstClr val="white"/>
              </a:solidFill>
              <a:effectLst/>
              <a:uLnTx/>
              <a:uFillTx/>
              <a:latin typeface="Calibri Light" panose="020F0302020204030204"/>
            </a:endParaRPr>
          </a:p>
        </p:txBody>
      </p:sp>
      <p:grpSp>
        <p:nvGrpSpPr>
          <p:cNvPr id="4" name="Group 3"/>
          <p:cNvGrpSpPr/>
          <p:nvPr/>
        </p:nvGrpSpPr>
        <p:grpSpPr>
          <a:xfrm>
            <a:off x="0" y="6304166"/>
            <a:ext cx="9144000" cy="64384"/>
            <a:chOff x="0" y="2409092"/>
            <a:chExt cx="9144000" cy="685800"/>
          </a:xfrm>
        </p:grpSpPr>
        <p:sp>
          <p:nvSpPr>
            <p:cNvPr id="5" name="Rectangle 4"/>
            <p:cNvSpPr/>
            <p:nvPr/>
          </p:nvSpPr>
          <p:spPr>
            <a:xfrm>
              <a:off x="0" y="2409092"/>
              <a:ext cx="1828800" cy="685800"/>
            </a:xfrm>
            <a:prstGeom prst="rect">
              <a:avLst/>
            </a:prstGeom>
            <a:solidFill>
              <a:srgbClr val="14B4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1828800" y="2409092"/>
              <a:ext cx="1828800" cy="685800"/>
            </a:xfrm>
            <a:prstGeom prst="rect">
              <a:avLst/>
            </a:prstGeom>
            <a:solidFill>
              <a:srgbClr val="2040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3657600" y="2409092"/>
              <a:ext cx="1828800" cy="685800"/>
            </a:xfrm>
            <a:prstGeom prst="rect">
              <a:avLst/>
            </a:prstGeom>
            <a:solidFill>
              <a:srgbClr val="0BA14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5486400" y="2409092"/>
              <a:ext cx="1828800" cy="685800"/>
            </a:xfrm>
            <a:prstGeom prst="rect">
              <a:avLst/>
            </a:prstGeom>
            <a:solidFill>
              <a:srgbClr val="F2652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7315200" y="2409092"/>
              <a:ext cx="1828800" cy="685800"/>
            </a:xfrm>
            <a:prstGeom prst="rect">
              <a:avLst/>
            </a:prstGeom>
            <a:solidFill>
              <a:srgbClr val="F9B8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304" y="67541"/>
            <a:ext cx="1150903" cy="1104553"/>
          </a:xfrm>
          <a:prstGeom prst="rect">
            <a:avLst/>
          </a:prstGeom>
        </p:spPr>
      </p:pic>
      <p:sp>
        <p:nvSpPr>
          <p:cNvPr id="2" name="Title 1"/>
          <p:cNvSpPr>
            <a:spLocks noGrp="1"/>
          </p:cNvSpPr>
          <p:nvPr>
            <p:ph type="title"/>
          </p:nvPr>
        </p:nvSpPr>
        <p:spPr/>
        <p:txBody>
          <a:bodyPr>
            <a:noAutofit/>
          </a:bodyPr>
          <a:lstStyle/>
          <a:p>
            <a:pPr algn="ctr"/>
            <a:br>
              <a:rPr lang="en-US" dirty="0"/>
            </a:br>
            <a:r>
              <a:rPr lang="en-US" dirty="0"/>
              <a:t> </a:t>
            </a:r>
          </a:p>
        </p:txBody>
      </p:sp>
      <p:sp>
        <p:nvSpPr>
          <p:cNvPr id="11" name="Content Placeholder 10"/>
          <p:cNvSpPr>
            <a:spLocks noGrp="1"/>
          </p:cNvSpPr>
          <p:nvPr>
            <p:ph idx="1"/>
          </p:nvPr>
        </p:nvSpPr>
        <p:spPr>
          <a:xfrm>
            <a:off x="628650" y="1469682"/>
            <a:ext cx="7886700" cy="4707281"/>
          </a:xfrm>
        </p:spPr>
        <p:txBody>
          <a:bodyPr>
            <a:normAutofit fontScale="85000" lnSpcReduction="20000"/>
          </a:bodyPr>
          <a:lstStyle/>
          <a:p>
            <a:pPr marL="0" indent="0">
              <a:buNone/>
            </a:pPr>
            <a:r>
              <a:rPr lang="en-US" sz="2400" dirty="0"/>
              <a:t>Description:</a:t>
            </a:r>
          </a:p>
          <a:p>
            <a:pPr marL="0" indent="0">
              <a:buNone/>
            </a:pPr>
            <a:r>
              <a:rPr lang="en-US" sz="2400" dirty="0"/>
              <a:t>Youth with IEPs dropping out of high school.</a:t>
            </a:r>
          </a:p>
          <a:p>
            <a:pPr marL="0" indent="0">
              <a:buNone/>
            </a:pPr>
            <a:r>
              <a:rPr lang="en-US" sz="2400" dirty="0"/>
              <a:t> </a:t>
            </a:r>
            <a:r>
              <a:rPr lang="en-US" sz="1000" dirty="0"/>
              <a:t>Regulation: 20 U.S.C. 1415(a)(3)(A) </a:t>
            </a:r>
          </a:p>
          <a:p>
            <a:r>
              <a:rPr lang="en-US" dirty="0"/>
              <a:t>Measurement:</a:t>
            </a:r>
          </a:p>
          <a:p>
            <a:r>
              <a:rPr lang="en-US" dirty="0"/>
              <a:t>States must report a percentage using the number of youth with IEPs (ages 14-21) who exited special education due to dropping out in the numerator and the number of all youth with IEPs who left high school (ages 14-21) in the denominator. </a:t>
            </a:r>
          </a:p>
          <a:p>
            <a:r>
              <a:rPr lang="en-US" dirty="0"/>
              <a:t>Data for this indicator are </a:t>
            </a:r>
            <a:r>
              <a:rPr lang="en-US" b="1" dirty="0"/>
              <a:t>“lag” data</a:t>
            </a:r>
            <a:r>
              <a:rPr lang="en-US" dirty="0"/>
              <a:t>. Describe the results of the State’s examination of the data for the year before the reporting year (e.g., for the FFY 2020 SPP/APR, use data from 2019-2020), and compare the results to the target.</a:t>
            </a:r>
          </a:p>
          <a:p>
            <a:r>
              <a:rPr lang="en-US" dirty="0"/>
              <a:t>The following exiting categories are included in the denominator the following exiting categories:  (a) graduated with a regular high school diploma; (b) received a certificate; (c) reached maximum age; (d) dropped out; or (e) died.  </a:t>
            </a:r>
          </a:p>
          <a:p>
            <a:r>
              <a:rPr lang="en-US" dirty="0"/>
              <a:t>The following exiting categories are not included in the denominator the number of youths with IEPs who exited special education due to: (a) transferring to regular education; or (b) who moved, but are known to be continuing in an educational program.</a:t>
            </a:r>
          </a:p>
          <a:p>
            <a:pPr marL="0" indent="0">
              <a:buNone/>
            </a:pPr>
            <a:endParaRPr lang="en-US" sz="1800" dirty="0"/>
          </a:p>
        </p:txBody>
      </p:sp>
    </p:spTree>
    <p:extLst>
      <p:ext uri="{BB962C8B-B14F-4D97-AF65-F5344CB8AC3E}">
        <p14:creationId xmlns:p14="http://schemas.microsoft.com/office/powerpoint/2010/main" val="3482682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0" y="-1"/>
            <a:ext cx="9144000" cy="1172095"/>
          </a:xfrm>
          <a:prstGeom prst="rect">
            <a:avLst/>
          </a:prstGeom>
          <a:solidFill>
            <a:srgbClr val="1F497D"/>
          </a:solidFill>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5400" b="1" dirty="0">
                <a:solidFill>
                  <a:prstClr val="white"/>
                </a:solidFill>
                <a:latin typeface="Calibri Light" panose="020F0302020204030204"/>
              </a:rPr>
              <a:t>Indicator 2 - Dropout</a:t>
            </a:r>
            <a:endParaRPr kumimoji="0" lang="en-US" sz="5400" b="1" i="0" u="none" strike="noStrike" kern="1200" cap="none" spc="0" normalizeH="0" baseline="0" noProof="0" dirty="0">
              <a:ln>
                <a:noFill/>
              </a:ln>
              <a:solidFill>
                <a:prstClr val="white"/>
              </a:solidFill>
              <a:effectLst/>
              <a:uLnTx/>
              <a:uFillTx/>
              <a:latin typeface="Calibri Light" panose="020F0302020204030204"/>
            </a:endParaRPr>
          </a:p>
        </p:txBody>
      </p:sp>
      <p:grpSp>
        <p:nvGrpSpPr>
          <p:cNvPr id="4" name="Group 3"/>
          <p:cNvGrpSpPr/>
          <p:nvPr/>
        </p:nvGrpSpPr>
        <p:grpSpPr>
          <a:xfrm>
            <a:off x="0" y="6304166"/>
            <a:ext cx="9144000" cy="64384"/>
            <a:chOff x="0" y="2409092"/>
            <a:chExt cx="9144000" cy="685800"/>
          </a:xfrm>
        </p:grpSpPr>
        <p:sp>
          <p:nvSpPr>
            <p:cNvPr id="5" name="Rectangle 4"/>
            <p:cNvSpPr/>
            <p:nvPr/>
          </p:nvSpPr>
          <p:spPr>
            <a:xfrm>
              <a:off x="0" y="2409092"/>
              <a:ext cx="1828800" cy="685800"/>
            </a:xfrm>
            <a:prstGeom prst="rect">
              <a:avLst/>
            </a:prstGeom>
            <a:solidFill>
              <a:srgbClr val="14B4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1828800" y="2409092"/>
              <a:ext cx="1828800" cy="685800"/>
            </a:xfrm>
            <a:prstGeom prst="rect">
              <a:avLst/>
            </a:prstGeom>
            <a:solidFill>
              <a:srgbClr val="2040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3657600" y="2409092"/>
              <a:ext cx="1828800" cy="685800"/>
            </a:xfrm>
            <a:prstGeom prst="rect">
              <a:avLst/>
            </a:prstGeom>
            <a:solidFill>
              <a:srgbClr val="0BA14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5486400" y="2409092"/>
              <a:ext cx="1828800" cy="685800"/>
            </a:xfrm>
            <a:prstGeom prst="rect">
              <a:avLst/>
            </a:prstGeom>
            <a:solidFill>
              <a:srgbClr val="F2652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7315200" y="2409092"/>
              <a:ext cx="1828800" cy="685800"/>
            </a:xfrm>
            <a:prstGeom prst="rect">
              <a:avLst/>
            </a:prstGeom>
            <a:solidFill>
              <a:srgbClr val="F9B8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304" y="67541"/>
            <a:ext cx="1150903" cy="1104553"/>
          </a:xfrm>
          <a:prstGeom prst="rect">
            <a:avLst/>
          </a:prstGeom>
        </p:spPr>
      </p:pic>
      <p:sp>
        <p:nvSpPr>
          <p:cNvPr id="2" name="Title 1"/>
          <p:cNvSpPr>
            <a:spLocks noGrp="1"/>
          </p:cNvSpPr>
          <p:nvPr>
            <p:ph type="title"/>
          </p:nvPr>
        </p:nvSpPr>
        <p:spPr/>
        <p:txBody>
          <a:bodyPr>
            <a:noAutofit/>
          </a:bodyPr>
          <a:lstStyle/>
          <a:p>
            <a:pPr algn="ctr"/>
            <a:br>
              <a:rPr lang="en-US" dirty="0"/>
            </a:br>
            <a:r>
              <a:rPr lang="en-US" dirty="0"/>
              <a:t> </a:t>
            </a:r>
          </a:p>
        </p:txBody>
      </p:sp>
      <p:sp>
        <p:nvSpPr>
          <p:cNvPr id="11" name="Content Placeholder 10"/>
          <p:cNvSpPr>
            <a:spLocks noGrp="1"/>
          </p:cNvSpPr>
          <p:nvPr>
            <p:ph idx="1"/>
          </p:nvPr>
        </p:nvSpPr>
        <p:spPr>
          <a:xfrm>
            <a:off x="628650" y="1469682"/>
            <a:ext cx="7886700" cy="4707281"/>
          </a:xfrm>
        </p:spPr>
        <p:txBody>
          <a:bodyPr>
            <a:normAutofit/>
          </a:bodyPr>
          <a:lstStyle/>
          <a:p>
            <a:pPr marL="0" indent="0">
              <a:buNone/>
            </a:pPr>
            <a:r>
              <a:rPr lang="en-US" sz="2400" dirty="0"/>
              <a:t>Description:</a:t>
            </a:r>
          </a:p>
          <a:p>
            <a:pPr marL="0" indent="0">
              <a:buNone/>
            </a:pPr>
            <a:r>
              <a:rPr lang="en-US" sz="2400" dirty="0"/>
              <a:t>Youth with IEPs dropping out of high school.</a:t>
            </a:r>
          </a:p>
          <a:p>
            <a:pPr marL="0" indent="0">
              <a:buNone/>
            </a:pPr>
            <a:r>
              <a:rPr lang="en-US" sz="2400" dirty="0"/>
              <a:t> </a:t>
            </a:r>
            <a:r>
              <a:rPr lang="en-US" sz="1000" dirty="0"/>
              <a:t>Regulation: 20 U.S.C. 1415(a)(3)(A) </a:t>
            </a:r>
          </a:p>
          <a:p>
            <a:pPr marL="0" indent="0">
              <a:buNone/>
            </a:pPr>
            <a:endParaRPr lang="en-US" sz="1800" dirty="0"/>
          </a:p>
          <a:p>
            <a:pPr marL="0" lvl="0" indent="0" defTabSz="914400" eaLnBrk="0" fontAlgn="base" hangingPunct="0">
              <a:lnSpc>
                <a:spcPct val="100000"/>
              </a:lnSpc>
              <a:spcBef>
                <a:spcPct val="0"/>
              </a:spcBef>
              <a:spcAft>
                <a:spcPct val="0"/>
              </a:spcAft>
              <a:buNone/>
            </a:pPr>
            <a:r>
              <a:rPr lang="en-US" altLang="en-US" sz="1800" b="1"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Measurement &amp; Calculation:</a:t>
            </a:r>
            <a:endParaRPr lang="en-US" altLang="en-US" sz="800" dirty="0"/>
          </a:p>
          <a:p>
            <a:pPr marL="0" lvl="0" indent="0" defTabSz="914400" eaLnBrk="0" fontAlgn="base" hangingPunct="0">
              <a:lnSpc>
                <a:spcPct val="100000"/>
              </a:lnSpc>
              <a:spcBef>
                <a:spcPct val="0"/>
              </a:spcBef>
              <a:spcAft>
                <a:spcPct val="0"/>
              </a:spcAft>
              <a:buNone/>
            </a:pPr>
            <a:endParaRPr lang="en-US" altLang="en-US" sz="1800" b="1" dirty="0">
              <a:solidFill>
                <a:srgbClr val="000000"/>
              </a:solidFill>
              <a:latin typeface="Times New Roman" panose="02020603050405020304" pitchFamily="18" charset="0"/>
              <a:ea typeface="Arial" panose="020B0604020202020204" pitchFamily="34" charset="0"/>
              <a:cs typeface="Times New Roman" panose="02020603050405020304" pitchFamily="18" charset="0"/>
            </a:endParaRPr>
          </a:p>
          <a:p>
            <a:pPr marL="0" lvl="0" indent="0" algn="ctr" defTabSz="914400" eaLnBrk="0" fontAlgn="base" hangingPunct="0">
              <a:lnSpc>
                <a:spcPct val="100000"/>
              </a:lnSpc>
              <a:spcBef>
                <a:spcPct val="0"/>
              </a:spcBef>
              <a:spcAft>
                <a:spcPct val="0"/>
              </a:spcAft>
              <a:buNone/>
            </a:pPr>
            <a:r>
              <a:rPr lang="en-US" altLang="en-US" sz="1800" b="1"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All Students with IEPs (ages 14-21) who exited </a:t>
            </a:r>
          </a:p>
          <a:p>
            <a:pPr marL="0" lvl="0" indent="0" algn="ctr" defTabSz="914400" eaLnBrk="0" fontAlgn="base" hangingPunct="0">
              <a:lnSpc>
                <a:spcPct val="100000"/>
              </a:lnSpc>
              <a:spcBef>
                <a:spcPct val="0"/>
              </a:spcBef>
              <a:spcAft>
                <a:spcPct val="0"/>
              </a:spcAft>
              <a:buNone/>
            </a:pPr>
            <a:r>
              <a:rPr lang="en-US" altLang="en-US" sz="1800" b="1"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school due to dropping out</a:t>
            </a:r>
            <a:endParaRPr lang="en-US" altLang="en-US" sz="800" dirty="0"/>
          </a:p>
          <a:p>
            <a:pPr marL="0" indent="0">
              <a:buNone/>
            </a:pPr>
            <a:endParaRPr lang="en-US" sz="1800" dirty="0"/>
          </a:p>
          <a:p>
            <a:pPr marL="0" indent="0" algn="ctr">
              <a:buNone/>
            </a:pPr>
            <a:r>
              <a:rPr lang="en-US" altLang="en-US" sz="1800" b="1"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All Students with IEPs (ages 14-21) who exited school with </a:t>
            </a:r>
          </a:p>
          <a:p>
            <a:pPr marL="0" indent="0" algn="ctr">
              <a:buNone/>
            </a:pPr>
            <a:r>
              <a:rPr lang="en-US" altLang="en-US" sz="1800" b="1"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regular/alternate diploma, who aged out, or dropped out</a:t>
            </a:r>
            <a:endParaRPr lang="en-US" altLang="en-US" sz="4000" dirty="0">
              <a:latin typeface="Arial" panose="020B0604020202020204" pitchFamily="34" charset="0"/>
            </a:endParaRPr>
          </a:p>
          <a:p>
            <a:pPr marL="0" indent="0">
              <a:buNone/>
            </a:pPr>
            <a:endParaRPr lang="en-US" sz="1800" dirty="0"/>
          </a:p>
        </p:txBody>
      </p:sp>
      <p:sp>
        <p:nvSpPr>
          <p:cNvPr id="10" name="Line 1"/>
          <p:cNvSpPr>
            <a:spLocks noChangeShapeType="1"/>
          </p:cNvSpPr>
          <p:nvPr/>
        </p:nvSpPr>
        <p:spPr bwMode="auto">
          <a:xfrm flipV="1">
            <a:off x="2001329" y="4339087"/>
            <a:ext cx="5098212" cy="8626"/>
          </a:xfrm>
          <a:prstGeom prst="line">
            <a:avLst/>
          </a:prstGeom>
          <a:noFill/>
          <a:ln w="1206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602732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0" y="-1"/>
            <a:ext cx="9144000" cy="1172095"/>
          </a:xfrm>
          <a:prstGeom prst="rect">
            <a:avLst/>
          </a:prstGeom>
          <a:solidFill>
            <a:srgbClr val="1F497D"/>
          </a:solidFill>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5400" b="1" dirty="0">
                <a:solidFill>
                  <a:prstClr val="white"/>
                </a:solidFill>
                <a:latin typeface="Calibri Light" panose="020F0302020204030204"/>
              </a:rPr>
              <a:t>Indicator 2 - Dropout</a:t>
            </a:r>
            <a:endParaRPr kumimoji="0" lang="en-US" sz="5400" b="1" i="0" u="none" strike="noStrike" kern="1200" cap="none" spc="0" normalizeH="0" baseline="0" noProof="0" dirty="0">
              <a:ln>
                <a:noFill/>
              </a:ln>
              <a:solidFill>
                <a:prstClr val="white"/>
              </a:solidFill>
              <a:effectLst/>
              <a:uLnTx/>
              <a:uFillTx/>
              <a:latin typeface="Calibri Light" panose="020F0302020204030204"/>
            </a:endParaRPr>
          </a:p>
        </p:txBody>
      </p:sp>
      <p:grpSp>
        <p:nvGrpSpPr>
          <p:cNvPr id="4" name="Group 3"/>
          <p:cNvGrpSpPr/>
          <p:nvPr/>
        </p:nvGrpSpPr>
        <p:grpSpPr>
          <a:xfrm>
            <a:off x="0" y="6304166"/>
            <a:ext cx="9144000" cy="64384"/>
            <a:chOff x="0" y="2409092"/>
            <a:chExt cx="9144000" cy="685800"/>
          </a:xfrm>
        </p:grpSpPr>
        <p:sp>
          <p:nvSpPr>
            <p:cNvPr id="5" name="Rectangle 4"/>
            <p:cNvSpPr/>
            <p:nvPr/>
          </p:nvSpPr>
          <p:spPr>
            <a:xfrm>
              <a:off x="0" y="2409092"/>
              <a:ext cx="1828800" cy="685800"/>
            </a:xfrm>
            <a:prstGeom prst="rect">
              <a:avLst/>
            </a:prstGeom>
            <a:solidFill>
              <a:srgbClr val="14B4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1828800" y="2409092"/>
              <a:ext cx="1828800" cy="685800"/>
            </a:xfrm>
            <a:prstGeom prst="rect">
              <a:avLst/>
            </a:prstGeom>
            <a:solidFill>
              <a:srgbClr val="2040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3657600" y="2409092"/>
              <a:ext cx="1828800" cy="685800"/>
            </a:xfrm>
            <a:prstGeom prst="rect">
              <a:avLst/>
            </a:prstGeom>
            <a:solidFill>
              <a:srgbClr val="0BA14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5486400" y="2409092"/>
              <a:ext cx="1828800" cy="685800"/>
            </a:xfrm>
            <a:prstGeom prst="rect">
              <a:avLst/>
            </a:prstGeom>
            <a:solidFill>
              <a:srgbClr val="F2652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7315200" y="2409092"/>
              <a:ext cx="1828800" cy="685800"/>
            </a:xfrm>
            <a:prstGeom prst="rect">
              <a:avLst/>
            </a:prstGeom>
            <a:solidFill>
              <a:srgbClr val="F9B8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304" y="67541"/>
            <a:ext cx="1150903" cy="1104553"/>
          </a:xfrm>
          <a:prstGeom prst="rect">
            <a:avLst/>
          </a:prstGeom>
        </p:spPr>
      </p:pic>
      <p:sp>
        <p:nvSpPr>
          <p:cNvPr id="2" name="Title 1"/>
          <p:cNvSpPr>
            <a:spLocks noGrp="1"/>
          </p:cNvSpPr>
          <p:nvPr>
            <p:ph type="title"/>
          </p:nvPr>
        </p:nvSpPr>
        <p:spPr/>
        <p:txBody>
          <a:bodyPr>
            <a:noAutofit/>
          </a:bodyPr>
          <a:lstStyle/>
          <a:p>
            <a:pPr algn="ctr"/>
            <a:br>
              <a:rPr lang="en-US" dirty="0"/>
            </a:br>
            <a:r>
              <a:rPr lang="en-US" dirty="0"/>
              <a:t> </a:t>
            </a:r>
          </a:p>
        </p:txBody>
      </p:sp>
      <p:pic>
        <p:nvPicPr>
          <p:cNvPr id="3" name="Content Placeholder 2"/>
          <p:cNvPicPr>
            <a:picLocks noGrp="1" noChangeAspect="1"/>
          </p:cNvPicPr>
          <p:nvPr>
            <p:ph idx="1"/>
          </p:nvPr>
        </p:nvPicPr>
        <p:blipFill>
          <a:blip r:embed="rId4"/>
          <a:stretch>
            <a:fillRect/>
          </a:stretch>
        </p:blipFill>
        <p:spPr>
          <a:xfrm>
            <a:off x="689610" y="1566450"/>
            <a:ext cx="7764780" cy="4514088"/>
          </a:xfrm>
          <a:prstGeom prst="rect">
            <a:avLst/>
          </a:prstGeom>
        </p:spPr>
      </p:pic>
    </p:spTree>
    <p:extLst>
      <p:ext uri="{BB962C8B-B14F-4D97-AF65-F5344CB8AC3E}">
        <p14:creationId xmlns:p14="http://schemas.microsoft.com/office/powerpoint/2010/main" val="3459406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0" y="-1"/>
            <a:ext cx="9144000" cy="1172095"/>
          </a:xfrm>
          <a:prstGeom prst="rect">
            <a:avLst/>
          </a:prstGeom>
          <a:solidFill>
            <a:srgbClr val="1F497D"/>
          </a:solidFill>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4000" b="1" dirty="0">
                <a:solidFill>
                  <a:prstClr val="white"/>
                </a:solidFill>
                <a:latin typeface="Calibri Light" panose="020F0302020204030204"/>
              </a:rPr>
              <a:t>   Indicator 13 – Transition Planning </a:t>
            </a:r>
            <a:endParaRPr kumimoji="0" lang="en-US" sz="4000" b="1" i="0" u="none" strike="noStrike" kern="1200" cap="none" spc="0" normalizeH="0" baseline="0" noProof="0" dirty="0">
              <a:ln>
                <a:noFill/>
              </a:ln>
              <a:solidFill>
                <a:prstClr val="white"/>
              </a:solidFill>
              <a:effectLst/>
              <a:uLnTx/>
              <a:uFillTx/>
              <a:latin typeface="Calibri Light" panose="020F0302020204030204"/>
            </a:endParaRPr>
          </a:p>
        </p:txBody>
      </p:sp>
      <p:grpSp>
        <p:nvGrpSpPr>
          <p:cNvPr id="4" name="Group 3"/>
          <p:cNvGrpSpPr/>
          <p:nvPr/>
        </p:nvGrpSpPr>
        <p:grpSpPr>
          <a:xfrm>
            <a:off x="0" y="6304166"/>
            <a:ext cx="9144000" cy="64384"/>
            <a:chOff x="0" y="2409092"/>
            <a:chExt cx="9144000" cy="685800"/>
          </a:xfrm>
        </p:grpSpPr>
        <p:sp>
          <p:nvSpPr>
            <p:cNvPr id="5" name="Rectangle 4"/>
            <p:cNvSpPr/>
            <p:nvPr/>
          </p:nvSpPr>
          <p:spPr>
            <a:xfrm>
              <a:off x="0" y="2409092"/>
              <a:ext cx="1828800" cy="685800"/>
            </a:xfrm>
            <a:prstGeom prst="rect">
              <a:avLst/>
            </a:prstGeom>
            <a:solidFill>
              <a:srgbClr val="14B4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1828800" y="2409092"/>
              <a:ext cx="1828800" cy="685800"/>
            </a:xfrm>
            <a:prstGeom prst="rect">
              <a:avLst/>
            </a:prstGeom>
            <a:solidFill>
              <a:srgbClr val="2040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3657600" y="2409092"/>
              <a:ext cx="1828800" cy="685800"/>
            </a:xfrm>
            <a:prstGeom prst="rect">
              <a:avLst/>
            </a:prstGeom>
            <a:solidFill>
              <a:srgbClr val="0BA14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5486400" y="2409092"/>
              <a:ext cx="1828800" cy="685800"/>
            </a:xfrm>
            <a:prstGeom prst="rect">
              <a:avLst/>
            </a:prstGeom>
            <a:solidFill>
              <a:srgbClr val="F2652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7315200" y="2409092"/>
              <a:ext cx="1828800" cy="685800"/>
            </a:xfrm>
            <a:prstGeom prst="rect">
              <a:avLst/>
            </a:prstGeom>
            <a:solidFill>
              <a:srgbClr val="F9B8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304" y="67541"/>
            <a:ext cx="1150903" cy="1104553"/>
          </a:xfrm>
          <a:prstGeom prst="rect">
            <a:avLst/>
          </a:prstGeom>
        </p:spPr>
      </p:pic>
      <p:sp>
        <p:nvSpPr>
          <p:cNvPr id="2" name="Title 1"/>
          <p:cNvSpPr>
            <a:spLocks noGrp="1"/>
          </p:cNvSpPr>
          <p:nvPr>
            <p:ph type="title"/>
          </p:nvPr>
        </p:nvSpPr>
        <p:spPr/>
        <p:txBody>
          <a:bodyPr>
            <a:noAutofit/>
          </a:bodyPr>
          <a:lstStyle/>
          <a:p>
            <a:pPr algn="ctr"/>
            <a:br>
              <a:rPr lang="en-US" dirty="0"/>
            </a:br>
            <a:r>
              <a:rPr lang="en-US" dirty="0"/>
              <a:t> </a:t>
            </a:r>
          </a:p>
        </p:txBody>
      </p:sp>
      <p:sp>
        <p:nvSpPr>
          <p:cNvPr id="11" name="Content Placeholder 10"/>
          <p:cNvSpPr>
            <a:spLocks noGrp="1"/>
          </p:cNvSpPr>
          <p:nvPr>
            <p:ph idx="1"/>
          </p:nvPr>
        </p:nvSpPr>
        <p:spPr>
          <a:xfrm>
            <a:off x="247303" y="1239636"/>
            <a:ext cx="8681543" cy="4937327"/>
          </a:xfrm>
        </p:spPr>
        <p:txBody>
          <a:bodyPr/>
          <a:lstStyle/>
          <a:p>
            <a:pPr marL="0" indent="0">
              <a:buNone/>
            </a:pPr>
            <a:r>
              <a:rPr lang="en-US" sz="1800" dirty="0"/>
              <a:t>Description</a:t>
            </a:r>
          </a:p>
          <a:p>
            <a:pPr marL="0" indent="0">
              <a:buNone/>
            </a:pPr>
            <a:r>
              <a:rPr lang="en-US" sz="1800" dirty="0"/>
              <a:t>Percent of youth with IEPs aged 14 and above or in the 8th grade with an IEP that includes appropriate measurable postsecondary goals that are :</a:t>
            </a:r>
          </a:p>
          <a:p>
            <a:r>
              <a:rPr lang="en-US" sz="1800" dirty="0"/>
              <a:t>Annually updated and </a:t>
            </a:r>
          </a:p>
          <a:p>
            <a:r>
              <a:rPr lang="en-US" sz="1800" dirty="0"/>
              <a:t>Based upon an age appropriate transition assessment, </a:t>
            </a:r>
          </a:p>
          <a:p>
            <a:r>
              <a:rPr lang="en-US" sz="1800" dirty="0"/>
              <a:t>Transition services, including courses of study, that will reasonably enable the student to meet those postsecondary goals, and </a:t>
            </a:r>
          </a:p>
          <a:p>
            <a:r>
              <a:rPr lang="en-US" sz="1800" dirty="0"/>
              <a:t>Annual IEP goals related to the student’s transition services needs. </a:t>
            </a:r>
          </a:p>
          <a:p>
            <a:pPr marL="0" indent="0">
              <a:buNone/>
            </a:pPr>
            <a:r>
              <a:rPr lang="en-US" sz="1800" dirty="0"/>
              <a:t>Regulation: 20 U.S.C. 1415(a)(3)(B) </a:t>
            </a:r>
          </a:p>
          <a:p>
            <a:pPr marL="0" indent="0">
              <a:buNone/>
            </a:pPr>
            <a:endParaRPr lang="en-US" sz="1800" dirty="0"/>
          </a:p>
        </p:txBody>
      </p:sp>
    </p:spTree>
    <p:extLst>
      <p:ext uri="{BB962C8B-B14F-4D97-AF65-F5344CB8AC3E}">
        <p14:creationId xmlns:p14="http://schemas.microsoft.com/office/powerpoint/2010/main" val="755325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0" y="-1"/>
            <a:ext cx="9144000" cy="1172095"/>
          </a:xfrm>
          <a:prstGeom prst="rect">
            <a:avLst/>
          </a:prstGeom>
          <a:solidFill>
            <a:srgbClr val="1F497D"/>
          </a:solidFill>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4000" b="1" dirty="0">
                <a:solidFill>
                  <a:prstClr val="white"/>
                </a:solidFill>
                <a:latin typeface="Calibri Light" panose="020F0302020204030204"/>
              </a:rPr>
              <a:t>   Indicator 13 – Transition Planning </a:t>
            </a:r>
            <a:endParaRPr kumimoji="0" lang="en-US" sz="4000" b="1" i="0" u="none" strike="noStrike" kern="1200" cap="none" spc="0" normalizeH="0" baseline="0" noProof="0" dirty="0">
              <a:ln>
                <a:noFill/>
              </a:ln>
              <a:solidFill>
                <a:prstClr val="white"/>
              </a:solidFill>
              <a:effectLst/>
              <a:uLnTx/>
              <a:uFillTx/>
              <a:latin typeface="Calibri Light" panose="020F0302020204030204"/>
            </a:endParaRPr>
          </a:p>
        </p:txBody>
      </p:sp>
      <p:grpSp>
        <p:nvGrpSpPr>
          <p:cNvPr id="4" name="Group 3"/>
          <p:cNvGrpSpPr/>
          <p:nvPr/>
        </p:nvGrpSpPr>
        <p:grpSpPr>
          <a:xfrm>
            <a:off x="0" y="6304166"/>
            <a:ext cx="9144000" cy="64384"/>
            <a:chOff x="0" y="2409092"/>
            <a:chExt cx="9144000" cy="685800"/>
          </a:xfrm>
        </p:grpSpPr>
        <p:sp>
          <p:nvSpPr>
            <p:cNvPr id="5" name="Rectangle 4"/>
            <p:cNvSpPr/>
            <p:nvPr/>
          </p:nvSpPr>
          <p:spPr>
            <a:xfrm>
              <a:off x="0" y="2409092"/>
              <a:ext cx="1828800" cy="685800"/>
            </a:xfrm>
            <a:prstGeom prst="rect">
              <a:avLst/>
            </a:prstGeom>
            <a:solidFill>
              <a:srgbClr val="14B4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1828800" y="2409092"/>
              <a:ext cx="1828800" cy="685800"/>
            </a:xfrm>
            <a:prstGeom prst="rect">
              <a:avLst/>
            </a:prstGeom>
            <a:solidFill>
              <a:srgbClr val="20409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3657600" y="2409092"/>
              <a:ext cx="1828800" cy="685800"/>
            </a:xfrm>
            <a:prstGeom prst="rect">
              <a:avLst/>
            </a:prstGeom>
            <a:solidFill>
              <a:srgbClr val="0BA14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5486400" y="2409092"/>
              <a:ext cx="1828800" cy="685800"/>
            </a:xfrm>
            <a:prstGeom prst="rect">
              <a:avLst/>
            </a:prstGeom>
            <a:solidFill>
              <a:srgbClr val="F2652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7315200" y="2409092"/>
              <a:ext cx="1828800" cy="685800"/>
            </a:xfrm>
            <a:prstGeom prst="rect">
              <a:avLst/>
            </a:prstGeom>
            <a:solidFill>
              <a:srgbClr val="F9B8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304" y="67541"/>
            <a:ext cx="1150903" cy="1104553"/>
          </a:xfrm>
          <a:prstGeom prst="rect">
            <a:avLst/>
          </a:prstGeom>
        </p:spPr>
      </p:pic>
      <p:sp>
        <p:nvSpPr>
          <p:cNvPr id="2" name="Title 1"/>
          <p:cNvSpPr>
            <a:spLocks noGrp="1"/>
          </p:cNvSpPr>
          <p:nvPr>
            <p:ph type="title"/>
          </p:nvPr>
        </p:nvSpPr>
        <p:spPr/>
        <p:txBody>
          <a:bodyPr>
            <a:noAutofit/>
          </a:bodyPr>
          <a:lstStyle/>
          <a:p>
            <a:pPr algn="ctr"/>
            <a:br>
              <a:rPr lang="en-US" dirty="0"/>
            </a:br>
            <a:r>
              <a:rPr lang="en-US" dirty="0"/>
              <a:t> </a:t>
            </a:r>
          </a:p>
        </p:txBody>
      </p:sp>
      <p:graphicFrame>
        <p:nvGraphicFramePr>
          <p:cNvPr id="10" name="Content Placeholder 9"/>
          <p:cNvGraphicFramePr>
            <a:graphicFrameLocks noGrp="1"/>
          </p:cNvGraphicFramePr>
          <p:nvPr>
            <p:ph idx="1"/>
          </p:nvPr>
        </p:nvGraphicFramePr>
        <p:xfrm>
          <a:off x="1163637" y="2446338"/>
          <a:ext cx="6848475" cy="2524125"/>
        </p:xfrm>
        <a:graphic>
          <a:graphicData uri="http://schemas.openxmlformats.org/drawingml/2006/table">
            <a:tbl>
              <a:tblPr/>
              <a:tblGrid>
                <a:gridCol w="2399030">
                  <a:extLst>
                    <a:ext uri="{9D8B030D-6E8A-4147-A177-3AD203B41FA5}">
                      <a16:colId xmlns:a16="http://schemas.microsoft.com/office/drawing/2014/main" val="3069555789"/>
                    </a:ext>
                  </a:extLst>
                </a:gridCol>
                <a:gridCol w="633730">
                  <a:extLst>
                    <a:ext uri="{9D8B030D-6E8A-4147-A177-3AD203B41FA5}">
                      <a16:colId xmlns:a16="http://schemas.microsoft.com/office/drawing/2014/main" val="1141313296"/>
                    </a:ext>
                  </a:extLst>
                </a:gridCol>
                <a:gridCol w="633730">
                  <a:extLst>
                    <a:ext uri="{9D8B030D-6E8A-4147-A177-3AD203B41FA5}">
                      <a16:colId xmlns:a16="http://schemas.microsoft.com/office/drawing/2014/main" val="588177606"/>
                    </a:ext>
                  </a:extLst>
                </a:gridCol>
                <a:gridCol w="637540">
                  <a:extLst>
                    <a:ext uri="{9D8B030D-6E8A-4147-A177-3AD203B41FA5}">
                      <a16:colId xmlns:a16="http://schemas.microsoft.com/office/drawing/2014/main" val="511329294"/>
                    </a:ext>
                  </a:extLst>
                </a:gridCol>
                <a:gridCol w="633730">
                  <a:extLst>
                    <a:ext uri="{9D8B030D-6E8A-4147-A177-3AD203B41FA5}">
                      <a16:colId xmlns:a16="http://schemas.microsoft.com/office/drawing/2014/main" val="719340958"/>
                    </a:ext>
                  </a:extLst>
                </a:gridCol>
                <a:gridCol w="633730">
                  <a:extLst>
                    <a:ext uri="{9D8B030D-6E8A-4147-A177-3AD203B41FA5}">
                      <a16:colId xmlns:a16="http://schemas.microsoft.com/office/drawing/2014/main" val="1710298575"/>
                    </a:ext>
                  </a:extLst>
                </a:gridCol>
                <a:gridCol w="634365">
                  <a:extLst>
                    <a:ext uri="{9D8B030D-6E8A-4147-A177-3AD203B41FA5}">
                      <a16:colId xmlns:a16="http://schemas.microsoft.com/office/drawing/2014/main" val="580289800"/>
                    </a:ext>
                  </a:extLst>
                </a:gridCol>
                <a:gridCol w="642620">
                  <a:extLst>
                    <a:ext uri="{9D8B030D-6E8A-4147-A177-3AD203B41FA5}">
                      <a16:colId xmlns:a16="http://schemas.microsoft.com/office/drawing/2014/main" val="320351968"/>
                    </a:ext>
                  </a:extLst>
                </a:gridCol>
              </a:tblGrid>
              <a:tr h="524510">
                <a:tc>
                  <a:txBody>
                    <a:bodyPr/>
                    <a:lstStyle/>
                    <a:p>
                      <a:pPr marL="0" marR="0" algn="ctr" fontAlgn="base">
                        <a:lnSpc>
                          <a:spcPts val="1260"/>
                        </a:lnSpc>
                        <a:spcBef>
                          <a:spcPts val="1535"/>
                        </a:spcBef>
                        <a:spcAft>
                          <a:spcPts val="1310"/>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Federal Fiscal Year</a:t>
                      </a:r>
                      <a:endParaRPr lang="en-US" sz="1100">
                        <a:effectLst/>
                        <a:latin typeface="Times New Roman" panose="02020603050405020304" pitchFamily="18" charset="0"/>
                        <a:ea typeface="PMingLiU"/>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BE3C7"/>
                    </a:solidFill>
                  </a:tcPr>
                </a:tc>
                <a:tc>
                  <a:txBody>
                    <a:bodyPr/>
                    <a:lstStyle/>
                    <a:p>
                      <a:pPr marL="0" marR="125095" algn="r" fontAlgn="base">
                        <a:lnSpc>
                          <a:spcPts val="1260"/>
                        </a:lnSpc>
                        <a:spcBef>
                          <a:spcPts val="1535"/>
                        </a:spcBef>
                        <a:spcAft>
                          <a:spcPts val="1310"/>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2013</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3C7"/>
                    </a:solidFill>
                  </a:tcPr>
                </a:tc>
                <a:tc>
                  <a:txBody>
                    <a:bodyPr/>
                    <a:lstStyle/>
                    <a:p>
                      <a:pPr marL="0" marR="133985" algn="r" fontAlgn="base">
                        <a:lnSpc>
                          <a:spcPts val="1260"/>
                        </a:lnSpc>
                        <a:spcBef>
                          <a:spcPts val="1535"/>
                        </a:spcBef>
                        <a:spcAft>
                          <a:spcPts val="1310"/>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3C7"/>
                    </a:solidFill>
                  </a:tcPr>
                </a:tc>
                <a:tc>
                  <a:txBody>
                    <a:bodyPr/>
                    <a:lstStyle/>
                    <a:p>
                      <a:pPr marL="0" marR="134620" algn="r" fontAlgn="base">
                        <a:lnSpc>
                          <a:spcPts val="1260"/>
                        </a:lnSpc>
                        <a:spcBef>
                          <a:spcPts val="1535"/>
                        </a:spcBef>
                        <a:spcAft>
                          <a:spcPts val="1310"/>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2015</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3C7"/>
                    </a:solidFill>
                  </a:tcPr>
                </a:tc>
                <a:tc>
                  <a:txBody>
                    <a:bodyPr/>
                    <a:lstStyle/>
                    <a:p>
                      <a:pPr marL="0" marR="131445" algn="r" fontAlgn="base">
                        <a:lnSpc>
                          <a:spcPts val="1260"/>
                        </a:lnSpc>
                        <a:spcBef>
                          <a:spcPts val="1535"/>
                        </a:spcBef>
                        <a:spcAft>
                          <a:spcPts val="1310"/>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3C7"/>
                    </a:solidFill>
                  </a:tcPr>
                </a:tc>
                <a:tc>
                  <a:txBody>
                    <a:bodyPr/>
                    <a:lstStyle/>
                    <a:p>
                      <a:pPr marL="149225" marR="0" fontAlgn="base">
                        <a:lnSpc>
                          <a:spcPts val="1260"/>
                        </a:lnSpc>
                        <a:spcBef>
                          <a:spcPts val="1535"/>
                        </a:spcBef>
                        <a:spcAft>
                          <a:spcPts val="1310"/>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2017</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3C7"/>
                    </a:solidFill>
                  </a:tcPr>
                </a:tc>
                <a:tc>
                  <a:txBody>
                    <a:bodyPr/>
                    <a:lstStyle/>
                    <a:p>
                      <a:pPr marL="0" marR="125095" algn="r" fontAlgn="base">
                        <a:lnSpc>
                          <a:spcPts val="1260"/>
                        </a:lnSpc>
                        <a:spcBef>
                          <a:spcPts val="1535"/>
                        </a:spcBef>
                        <a:spcAft>
                          <a:spcPts val="1310"/>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2018</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3C7"/>
                    </a:solidFill>
                  </a:tcPr>
                </a:tc>
                <a:tc>
                  <a:txBody>
                    <a:bodyPr/>
                    <a:lstStyle/>
                    <a:p>
                      <a:pPr marL="0" marR="137160" algn="r" fontAlgn="base">
                        <a:lnSpc>
                          <a:spcPts val="1260"/>
                        </a:lnSpc>
                        <a:spcBef>
                          <a:spcPts val="1535"/>
                        </a:spcBef>
                        <a:spcAft>
                          <a:spcPts val="1310"/>
                        </a:spcAft>
                      </a:pPr>
                      <a:r>
                        <a:rPr lang="en-US" sz="11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2019</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BE3C7"/>
                    </a:solidFill>
                  </a:tcPr>
                </a:tc>
                <a:extLst>
                  <a:ext uri="{0D108BD9-81ED-4DB2-BD59-A6C34878D82A}">
                    <a16:rowId xmlns:a16="http://schemas.microsoft.com/office/drawing/2014/main" val="2892854123"/>
                  </a:ext>
                </a:extLst>
              </a:tr>
              <a:tr h="734060">
                <a:tc>
                  <a:txBody>
                    <a:bodyPr/>
                    <a:lstStyle/>
                    <a:p>
                      <a:pPr marL="182880" marR="411480" fontAlgn="base">
                        <a:lnSpc>
                          <a:spcPts val="1080"/>
                        </a:lnSpc>
                        <a:spcBef>
                          <a:spcPts val="840"/>
                        </a:spcBef>
                        <a:spcAft>
                          <a:spcPts val="575"/>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Number of youth aged 14 and above with IEPs that contain each of the required components for secondary transition:</a:t>
                      </a:r>
                      <a:endParaRPr lang="en-US" sz="1100">
                        <a:effectLst/>
                        <a:latin typeface="Times New Roman" panose="02020603050405020304" pitchFamily="18" charset="0"/>
                        <a:ea typeface="PMingLiU"/>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fontAlgn="base">
                        <a:lnSpc>
                          <a:spcPts val="1115"/>
                        </a:lnSpc>
                        <a:spcBef>
                          <a:spcPts val="2345"/>
                        </a:spcBef>
                        <a:spcAft>
                          <a:spcPts val="2275"/>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77</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133985" algn="r" fontAlgn="base">
                        <a:lnSpc>
                          <a:spcPts val="1115"/>
                        </a:lnSpc>
                        <a:spcBef>
                          <a:spcPts val="2345"/>
                        </a:spcBef>
                        <a:spcAft>
                          <a:spcPts val="2275"/>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6,820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134620" algn="r" fontAlgn="base">
                        <a:lnSpc>
                          <a:spcPts val="1115"/>
                        </a:lnSpc>
                        <a:spcBef>
                          <a:spcPts val="2345"/>
                        </a:spcBef>
                        <a:spcAft>
                          <a:spcPts val="2275"/>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7,700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131445" algn="r" fontAlgn="base">
                        <a:lnSpc>
                          <a:spcPts val="1115"/>
                        </a:lnSpc>
                        <a:spcBef>
                          <a:spcPts val="2345"/>
                        </a:spcBef>
                        <a:spcAft>
                          <a:spcPts val="2275"/>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7,675</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149225" marR="0" fontAlgn="base">
                        <a:lnSpc>
                          <a:spcPts val="1115"/>
                        </a:lnSpc>
                        <a:spcBef>
                          <a:spcPts val="2345"/>
                        </a:spcBef>
                        <a:spcAft>
                          <a:spcPts val="2275"/>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8,514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125095" algn="r" fontAlgn="base">
                        <a:lnSpc>
                          <a:spcPts val="1115"/>
                        </a:lnSpc>
                        <a:spcBef>
                          <a:spcPts val="2345"/>
                        </a:spcBef>
                        <a:spcAft>
                          <a:spcPts val="2275"/>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8,034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137160" algn="r" fontAlgn="base">
                        <a:lnSpc>
                          <a:spcPts val="1115"/>
                        </a:lnSpc>
                        <a:spcBef>
                          <a:spcPts val="2345"/>
                        </a:spcBef>
                        <a:spcAft>
                          <a:spcPts val="2275"/>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9,304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4576073"/>
                  </a:ext>
                </a:extLst>
              </a:tr>
              <a:tr h="518160">
                <a:tc>
                  <a:txBody>
                    <a:bodyPr/>
                    <a:lstStyle/>
                    <a:p>
                      <a:pPr marL="182880" marR="434340" fontAlgn="base">
                        <a:lnSpc>
                          <a:spcPts val="1080"/>
                        </a:lnSpc>
                        <a:spcBef>
                          <a:spcPts val="1015"/>
                        </a:spcBef>
                        <a:spcAft>
                          <a:spcPts val="88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Number of youth with IEPs aged 14 and above:</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15"/>
                        </a:lnSpc>
                        <a:spcBef>
                          <a:spcPts val="1530"/>
                        </a:spcBef>
                        <a:spcAft>
                          <a:spcPts val="141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159</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985" algn="r" fontAlgn="base">
                        <a:lnSpc>
                          <a:spcPts val="1115"/>
                        </a:lnSpc>
                        <a:spcBef>
                          <a:spcPts val="1530"/>
                        </a:spcBef>
                        <a:spcAft>
                          <a:spcPts val="141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6,949</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4620" algn="r" fontAlgn="base">
                        <a:lnSpc>
                          <a:spcPts val="1115"/>
                        </a:lnSpc>
                        <a:spcBef>
                          <a:spcPts val="1530"/>
                        </a:spcBef>
                        <a:spcAft>
                          <a:spcPts val="141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7,760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1445" algn="r" fontAlgn="base">
                        <a:lnSpc>
                          <a:spcPts val="1115"/>
                        </a:lnSpc>
                        <a:spcBef>
                          <a:spcPts val="1530"/>
                        </a:spcBef>
                        <a:spcAft>
                          <a:spcPts val="141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7,734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9225" marR="0" fontAlgn="base">
                        <a:lnSpc>
                          <a:spcPts val="1115"/>
                        </a:lnSpc>
                        <a:spcBef>
                          <a:spcPts val="1530"/>
                        </a:spcBef>
                        <a:spcAft>
                          <a:spcPts val="141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8,514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25095" algn="r" fontAlgn="base">
                        <a:lnSpc>
                          <a:spcPts val="1115"/>
                        </a:lnSpc>
                        <a:spcBef>
                          <a:spcPts val="1530"/>
                        </a:spcBef>
                        <a:spcAft>
                          <a:spcPts val="141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8,318</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7160" algn="r" fontAlgn="base">
                        <a:lnSpc>
                          <a:spcPts val="1115"/>
                        </a:lnSpc>
                        <a:spcBef>
                          <a:spcPts val="1530"/>
                        </a:spcBef>
                        <a:spcAft>
                          <a:spcPts val="141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9,314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407424"/>
                  </a:ext>
                </a:extLst>
              </a:tr>
              <a:tr h="747395">
                <a:tc>
                  <a:txBody>
                    <a:bodyPr/>
                    <a:lstStyle/>
                    <a:p>
                      <a:pPr marL="182880" marR="182880" fontAlgn="base">
                        <a:lnSpc>
                          <a:spcPts val="1070"/>
                        </a:lnSpc>
                        <a:spcBef>
                          <a:spcPts val="905"/>
                        </a:spcBef>
                        <a:spcAft>
                          <a:spcPts val="695"/>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Percent of youth aged 14 and above or in the 8th grade with IEPs that contain each of the required components for secondary transition:</a:t>
                      </a:r>
                      <a:endParaRPr lang="en-US" sz="1100">
                        <a:effectLst/>
                        <a:latin typeface="Times New Roman" panose="02020603050405020304" pitchFamily="18" charset="0"/>
                        <a:ea typeface="PMingLiU"/>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25095" algn="r" fontAlgn="base">
                        <a:lnSpc>
                          <a:spcPts val="1115"/>
                        </a:lnSpc>
                        <a:spcBef>
                          <a:spcPts val="2395"/>
                        </a:spcBef>
                        <a:spcAft>
                          <a:spcPts val="237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48.4%</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985" algn="r" fontAlgn="base">
                        <a:lnSpc>
                          <a:spcPts val="1115"/>
                        </a:lnSpc>
                        <a:spcBef>
                          <a:spcPts val="2395"/>
                        </a:spcBef>
                        <a:spcAft>
                          <a:spcPts val="237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98.1%</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4620" algn="r" fontAlgn="base">
                        <a:lnSpc>
                          <a:spcPts val="1115"/>
                        </a:lnSpc>
                        <a:spcBef>
                          <a:spcPts val="2395"/>
                        </a:spcBef>
                        <a:spcAft>
                          <a:spcPts val="237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99.2%</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1445" algn="r" fontAlgn="base">
                        <a:lnSpc>
                          <a:spcPts val="1115"/>
                        </a:lnSpc>
                        <a:spcBef>
                          <a:spcPts val="2395"/>
                        </a:spcBef>
                        <a:spcAft>
                          <a:spcPts val="237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99.2%</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9225" marR="0" fontAlgn="base">
                        <a:lnSpc>
                          <a:spcPts val="1115"/>
                        </a:lnSpc>
                        <a:spcBef>
                          <a:spcPts val="2395"/>
                        </a:spcBef>
                        <a:spcAft>
                          <a:spcPts val="237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25095" algn="r" fontAlgn="base">
                        <a:lnSpc>
                          <a:spcPts val="1115"/>
                        </a:lnSpc>
                        <a:spcBef>
                          <a:spcPts val="2395"/>
                        </a:spcBef>
                        <a:spcAft>
                          <a:spcPts val="2370"/>
                        </a:spcAft>
                      </a:pPr>
                      <a:r>
                        <a:rPr lang="en-US" sz="95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96.6%</a:t>
                      </a:r>
                      <a:endParaRPr lang="en-US" sz="110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7160" algn="r" fontAlgn="base">
                        <a:lnSpc>
                          <a:spcPts val="1115"/>
                        </a:lnSpc>
                        <a:spcBef>
                          <a:spcPts val="2395"/>
                        </a:spcBef>
                        <a:spcAft>
                          <a:spcPts val="2370"/>
                        </a:spcAft>
                      </a:pPr>
                      <a:r>
                        <a:rPr lang="en-US" sz="95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99.9%</a:t>
                      </a:r>
                      <a:endParaRPr lang="en-US" sz="1100" dirty="0">
                        <a:effectLst/>
                        <a:latin typeface="Times New Roman" panose="02020603050405020304" pitchFamily="18" charset="0"/>
                        <a:ea typeface="PMingLiU"/>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7020765"/>
                  </a:ext>
                </a:extLst>
              </a:tr>
            </a:tbl>
          </a:graphicData>
        </a:graphic>
      </p:graphicFrame>
    </p:spTree>
    <p:extLst>
      <p:ext uri="{BB962C8B-B14F-4D97-AF65-F5344CB8AC3E}">
        <p14:creationId xmlns:p14="http://schemas.microsoft.com/office/powerpoint/2010/main" val="11085334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_updated.pptx" id="{7AACCFFD-3A7F-4925-82DC-B3D12CDB35D2}" vid="{08279028-F3D5-4338-8CE1-0167750830C9}"/>
    </a:ext>
  </a:extLst>
</a:theme>
</file>

<file path=ppt/theme/theme2.xml><?xml version="1.0" encoding="utf-8"?>
<a:theme xmlns:a="http://schemas.openxmlformats.org/drawingml/2006/main" name="1_Office Theme">
  <a:themeElements>
    <a:clrScheme name="DE Priorities">
      <a:dk1>
        <a:sysClr val="windowText" lastClr="000000"/>
      </a:dk1>
      <a:lt1>
        <a:sysClr val="window" lastClr="FFFFFF"/>
      </a:lt1>
      <a:dk2>
        <a:srgbClr val="1F497D"/>
      </a:dk2>
      <a:lt2>
        <a:srgbClr val="EEECE1"/>
      </a:lt2>
      <a:accent1>
        <a:srgbClr val="316A9A"/>
      </a:accent1>
      <a:accent2>
        <a:srgbClr val="4E8E94"/>
      </a:accent2>
      <a:accent3>
        <a:srgbClr val="C17E2A"/>
      </a:accent3>
      <a:accent4>
        <a:srgbClr val="4F3858"/>
      </a:accent4>
      <a:accent5>
        <a:srgbClr val="617E48"/>
      </a:accent5>
      <a:accent6>
        <a:srgbClr val="93353F"/>
      </a:accent6>
      <a:hlink>
        <a:srgbClr val="316A9A"/>
      </a:hlink>
      <a:folHlink>
        <a:srgbClr val="4F3858"/>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swirltemplate_updated</Template>
  <TotalTime>5815</TotalTime>
  <Words>2874</Words>
  <Application>Microsoft Office PowerPoint</Application>
  <PresentationFormat>On-screen Show (4:3)</PresentationFormat>
  <Paragraphs>503</Paragraphs>
  <Slides>22</Slides>
  <Notes>22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22</vt:i4>
      </vt:variant>
    </vt:vector>
  </HeadingPairs>
  <TitlesOfParts>
    <vt:vector size="33" baseType="lpstr">
      <vt:lpstr>PMingLiU</vt:lpstr>
      <vt:lpstr>Arial</vt:lpstr>
      <vt:lpstr>Arial Narrow</vt:lpstr>
      <vt:lpstr>Calibri</vt:lpstr>
      <vt:lpstr>Calibri Light</vt:lpstr>
      <vt:lpstr>News Gothic MT</vt:lpstr>
      <vt:lpstr>Tahoma</vt:lpstr>
      <vt:lpstr>Times New Roman</vt:lpstr>
      <vt:lpstr>Verdana</vt:lpstr>
      <vt:lpstr>Office Theme</vt:lpstr>
      <vt:lpstr>1_Office Theme</vt:lpstr>
      <vt:lpstr>Transition Stakeholder Meeting Parent Information Center</vt:lpstr>
      <vt:lpstr>  </vt:lpstr>
      <vt:lpstr>  </vt:lpstr>
      <vt:lpstr>  </vt:lpstr>
      <vt:lpstr>  </vt:lpstr>
      <vt:lpstr>  </vt:lpstr>
      <vt:lpstr>  </vt:lpstr>
      <vt:lpstr>  </vt:lpstr>
      <vt:lpstr>  </vt:lpstr>
      <vt:lpstr>  </vt:lpstr>
      <vt:lpstr>  </vt:lpstr>
      <vt:lpstr>  </vt:lpstr>
      <vt:lpstr>  </vt:lpstr>
      <vt:lpstr> Feedback  what’s working and Suggestions for Improvement</vt:lpstr>
      <vt:lpstr>  </vt:lpstr>
      <vt:lpstr> Feedback  Target Setting</vt:lpstr>
      <vt:lpstr>  </vt:lpstr>
      <vt:lpstr>  </vt:lpstr>
      <vt:lpstr>No Target Setting Feedback needed due to being a compliance Indicator where target must be 100%  </vt:lpstr>
      <vt:lpstr>  </vt:lpstr>
      <vt:lpstr>  </vt:lpstr>
      <vt:lpstr>  </vt:lpstr>
    </vt:vector>
  </TitlesOfParts>
  <Company>DDOE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All-Staff Connection</dc:title>
  <dc:creator>Moffett-Batty Angela</dc:creator>
  <cp:lastModifiedBy>Matusevich Dale</cp:lastModifiedBy>
  <cp:revision>123</cp:revision>
  <cp:lastPrinted>2018-08-08T18:29:57Z</cp:lastPrinted>
  <dcterms:created xsi:type="dcterms:W3CDTF">2018-08-03T14:54:22Z</dcterms:created>
  <dcterms:modified xsi:type="dcterms:W3CDTF">2021-11-01T21:09:59Z</dcterms:modified>
</cp:coreProperties>
</file>